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403" r:id="rId2"/>
    <p:sldId id="404" r:id="rId3"/>
    <p:sldId id="405" r:id="rId4"/>
    <p:sldId id="452" r:id="rId5"/>
    <p:sldId id="465" r:id="rId6"/>
    <p:sldId id="483" r:id="rId7"/>
    <p:sldId id="277" r:id="rId8"/>
    <p:sldId id="467" r:id="rId9"/>
    <p:sldId id="411" r:id="rId10"/>
    <p:sldId id="412" r:id="rId11"/>
    <p:sldId id="413" r:id="rId12"/>
    <p:sldId id="430" r:id="rId13"/>
    <p:sldId id="418" r:id="rId14"/>
    <p:sldId id="423" r:id="rId15"/>
    <p:sldId id="424" r:id="rId16"/>
    <p:sldId id="425" r:id="rId17"/>
    <p:sldId id="426" r:id="rId18"/>
    <p:sldId id="422" r:id="rId19"/>
    <p:sldId id="421" r:id="rId20"/>
    <p:sldId id="356" r:id="rId21"/>
    <p:sldId id="427" r:id="rId22"/>
    <p:sldId id="399" r:id="rId23"/>
    <p:sldId id="400" r:id="rId24"/>
    <p:sldId id="401" r:id="rId25"/>
    <p:sldId id="402" r:id="rId26"/>
    <p:sldId id="489" r:id="rId27"/>
    <p:sldId id="454" r:id="rId28"/>
    <p:sldId id="484" r:id="rId29"/>
    <p:sldId id="485" r:id="rId30"/>
    <p:sldId id="417" r:id="rId31"/>
    <p:sldId id="407" r:id="rId32"/>
    <p:sldId id="406" r:id="rId33"/>
    <p:sldId id="409" r:id="rId34"/>
    <p:sldId id="410" r:id="rId35"/>
    <p:sldId id="414" r:id="rId36"/>
    <p:sldId id="451" r:id="rId37"/>
    <p:sldId id="486" r:id="rId38"/>
    <p:sldId id="487" r:id="rId39"/>
    <p:sldId id="488" r:id="rId40"/>
    <p:sldId id="468" r:id="rId41"/>
    <p:sldId id="469" r:id="rId42"/>
    <p:sldId id="470" r:id="rId43"/>
    <p:sldId id="432" r:id="rId44"/>
    <p:sldId id="433" r:id="rId45"/>
  </p:sldIdLst>
  <p:sldSz cx="9144000" cy="6858000" type="screen4x3"/>
  <p:notesSz cx="9309100" cy="7023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issa Gale" initials="MG" lastIdx="5" clrIdx="0">
    <p:extLst>
      <p:ext uri="{19B8F6BF-5375-455C-9EA6-DF929625EA0E}">
        <p15:presenceInfo xmlns:p15="http://schemas.microsoft.com/office/powerpoint/2012/main" userId="S::Melissa.Gale@tdi.texas.gov::c9a402ff-0f07-4172-81e3-3ea34d2445a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FF"/>
    <a:srgbClr val="00FFFF"/>
    <a:srgbClr val="0768DD"/>
    <a:srgbClr val="FFC000"/>
    <a:srgbClr val="124C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88" autoAdjust="0"/>
    <p:restoredTop sz="77727" autoAdjust="0"/>
  </p:normalViewPr>
  <p:slideViewPr>
    <p:cSldViewPr snapToGrid="0">
      <p:cViewPr varScale="1">
        <p:scale>
          <a:sx n="66" d="100"/>
          <a:sy n="66" d="100"/>
        </p:scale>
        <p:origin x="1704"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43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CY 2020 Case</a:t>
            </a:r>
            <a:r>
              <a:rPr lang="en-US" b="1" baseline="0" dirty="0"/>
              <a:t> Status</a:t>
            </a:r>
            <a:endParaRPr lang="en-US" b="1" dirty="0"/>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7646544181977254E-2"/>
          <c:y val="0.13742644457304135"/>
          <c:w val="0.9246400902785703"/>
          <c:h val="0.73657190288778118"/>
        </c:manualLayout>
      </c:layout>
      <c:barChart>
        <c:barDir val="col"/>
        <c:grouping val="clustered"/>
        <c:varyColors val="0"/>
        <c:ser>
          <c:idx val="0"/>
          <c:order val="0"/>
          <c:tx>
            <c:strRef>
              <c:f>Sheet1!$B$1</c:f>
              <c:strCache>
                <c:ptCount val="1"/>
                <c:pt idx="0">
                  <c:v>Cases</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Closed</c:v>
                </c:pt>
                <c:pt idx="1">
                  <c:v>Pending</c:v>
                </c:pt>
              </c:strCache>
            </c:strRef>
          </c:cat>
          <c:val>
            <c:numRef>
              <c:f>Sheet1!$B$2:$B$3</c:f>
              <c:numCache>
                <c:formatCode>General</c:formatCode>
                <c:ptCount val="2"/>
                <c:pt idx="0">
                  <c:v>193</c:v>
                </c:pt>
                <c:pt idx="1">
                  <c:v>340</c:v>
                </c:pt>
              </c:numCache>
            </c:numRef>
          </c:val>
          <c:extLst>
            <c:ext xmlns:c16="http://schemas.microsoft.com/office/drawing/2014/chart" uri="{C3380CC4-5D6E-409C-BE32-E72D297353CC}">
              <c16:uniqueId val="{00000000-2A85-4B75-B970-0D8D0EA17027}"/>
            </c:ext>
          </c:extLst>
        </c:ser>
        <c:dLbls>
          <c:dLblPos val="outEnd"/>
          <c:showLegendKey val="0"/>
          <c:showVal val="1"/>
          <c:showCatName val="0"/>
          <c:showSerName val="0"/>
          <c:showPercent val="0"/>
          <c:showBubbleSize val="0"/>
        </c:dLbls>
        <c:gapWidth val="219"/>
        <c:overlap val="-27"/>
        <c:axId val="270855608"/>
        <c:axId val="131226952"/>
      </c:barChart>
      <c:catAx>
        <c:axId val="270855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31226952"/>
        <c:crosses val="autoZero"/>
        <c:auto val="1"/>
        <c:lblAlgn val="ctr"/>
        <c:lblOffset val="100"/>
        <c:noMultiLvlLbl val="0"/>
      </c:catAx>
      <c:valAx>
        <c:axId val="131226952"/>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0855608"/>
        <c:crosses val="autoZero"/>
        <c:crossBetween val="between"/>
        <c:majorUnit val="100"/>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CY 2020 Cases Pending by Subject Type</a:t>
            </a: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CY 2019 Cases Pending by Subject Type</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Health Care Provider</c:v>
                </c:pt>
                <c:pt idx="1">
                  <c:v>Insurance Carrier</c:v>
                </c:pt>
                <c:pt idx="2">
                  <c:v>Other</c:v>
                </c:pt>
              </c:strCache>
            </c:strRef>
          </c:cat>
          <c:val>
            <c:numRef>
              <c:f>Sheet1!$B$2:$B$4</c:f>
              <c:numCache>
                <c:formatCode>General</c:formatCode>
                <c:ptCount val="3"/>
                <c:pt idx="0">
                  <c:v>80</c:v>
                </c:pt>
                <c:pt idx="1">
                  <c:v>215</c:v>
                </c:pt>
                <c:pt idx="2">
                  <c:v>45</c:v>
                </c:pt>
              </c:numCache>
            </c:numRef>
          </c:val>
          <c:extLst>
            <c:ext xmlns:c16="http://schemas.microsoft.com/office/drawing/2014/chart" uri="{C3380CC4-5D6E-409C-BE32-E72D297353CC}">
              <c16:uniqueId val="{00000000-F4E3-4098-AF3B-67A13883DEA9}"/>
            </c:ext>
          </c:extLst>
        </c:ser>
        <c:dLbls>
          <c:showLegendKey val="0"/>
          <c:showVal val="0"/>
          <c:showCatName val="0"/>
          <c:showSerName val="0"/>
          <c:showPercent val="0"/>
          <c:showBubbleSize val="0"/>
        </c:dLbls>
        <c:gapWidth val="219"/>
        <c:overlap val="-27"/>
        <c:axId val="270891888"/>
        <c:axId val="270892280"/>
      </c:barChart>
      <c:catAx>
        <c:axId val="270891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70892280"/>
        <c:crosses val="autoZero"/>
        <c:auto val="1"/>
        <c:lblAlgn val="ctr"/>
        <c:lblOffset val="100"/>
        <c:noMultiLvlLbl val="0"/>
      </c:catAx>
      <c:valAx>
        <c:axId val="2708922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08918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sz="1800" b="1" i="0" baseline="0" dirty="0">
                <a:effectLst/>
              </a:rPr>
              <a:t>CY 2020 Cases Closed by Disposition Type</a:t>
            </a:r>
            <a:endParaRPr lang="en-US" b="1" dirty="0">
              <a:effectLst/>
            </a:endParaRP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1205320349449072E-2"/>
          <c:y val="0.21522018638683549"/>
          <c:w val="0.93440665931251343"/>
          <c:h val="0.69412294304512123"/>
        </c:manualLayout>
      </c:layout>
      <c:barChart>
        <c:barDir val="col"/>
        <c:grouping val="clustered"/>
        <c:varyColors val="0"/>
        <c:ser>
          <c:idx val="0"/>
          <c:order val="0"/>
          <c:tx>
            <c:strRef>
              <c:f>Sheet1!$B$1</c:f>
              <c:strCache>
                <c:ptCount val="1"/>
                <c:pt idx="0">
                  <c:v>Health Care Provider</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DWC Order</c:v>
                </c:pt>
                <c:pt idx="1">
                  <c:v>Warning Letter</c:v>
                </c:pt>
                <c:pt idx="2">
                  <c:v>Other</c:v>
                </c:pt>
              </c:strCache>
            </c:strRef>
          </c:cat>
          <c:val>
            <c:numRef>
              <c:f>Sheet1!$B$2:$B$4</c:f>
              <c:numCache>
                <c:formatCode>General</c:formatCode>
                <c:ptCount val="3"/>
                <c:pt idx="0">
                  <c:v>4</c:v>
                </c:pt>
                <c:pt idx="1">
                  <c:v>27</c:v>
                </c:pt>
                <c:pt idx="2">
                  <c:v>3</c:v>
                </c:pt>
              </c:numCache>
            </c:numRef>
          </c:val>
          <c:extLst>
            <c:ext xmlns:c16="http://schemas.microsoft.com/office/drawing/2014/chart" uri="{C3380CC4-5D6E-409C-BE32-E72D297353CC}">
              <c16:uniqueId val="{00000000-6D9F-4E9E-AC93-388CDB566409}"/>
            </c:ext>
          </c:extLst>
        </c:ser>
        <c:ser>
          <c:idx val="1"/>
          <c:order val="1"/>
          <c:tx>
            <c:strRef>
              <c:f>Sheet1!$C$1</c:f>
              <c:strCache>
                <c:ptCount val="1"/>
                <c:pt idx="0">
                  <c:v>Insurance Carrier</c:v>
                </c:pt>
              </c:strCache>
            </c:strRef>
          </c:tx>
          <c:spPr>
            <a:solidFill>
              <a:schemeClr val="accent4">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DWC Order</c:v>
                </c:pt>
                <c:pt idx="1">
                  <c:v>Warning Letter</c:v>
                </c:pt>
                <c:pt idx="2">
                  <c:v>Other</c:v>
                </c:pt>
              </c:strCache>
            </c:strRef>
          </c:cat>
          <c:val>
            <c:numRef>
              <c:f>Sheet1!$C$2:$C$4</c:f>
              <c:numCache>
                <c:formatCode>General</c:formatCode>
                <c:ptCount val="3"/>
                <c:pt idx="0">
                  <c:v>29</c:v>
                </c:pt>
                <c:pt idx="1">
                  <c:v>100</c:v>
                </c:pt>
                <c:pt idx="2">
                  <c:v>1</c:v>
                </c:pt>
              </c:numCache>
            </c:numRef>
          </c:val>
          <c:extLst>
            <c:ext xmlns:c16="http://schemas.microsoft.com/office/drawing/2014/chart" uri="{C3380CC4-5D6E-409C-BE32-E72D297353CC}">
              <c16:uniqueId val="{00000001-6D9F-4E9E-AC93-388CDB566409}"/>
            </c:ext>
          </c:extLst>
        </c:ser>
        <c:ser>
          <c:idx val="2"/>
          <c:order val="2"/>
          <c:tx>
            <c:strRef>
              <c:f>Sheet1!$D$1</c:f>
              <c:strCache>
                <c:ptCount val="1"/>
                <c:pt idx="0">
                  <c:v>Other</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DWC Order</c:v>
                </c:pt>
                <c:pt idx="1">
                  <c:v>Warning Letter</c:v>
                </c:pt>
                <c:pt idx="2">
                  <c:v>Other</c:v>
                </c:pt>
              </c:strCache>
            </c:strRef>
          </c:cat>
          <c:val>
            <c:numRef>
              <c:f>Sheet1!$D$2:$D$4</c:f>
              <c:numCache>
                <c:formatCode>General</c:formatCode>
                <c:ptCount val="3"/>
                <c:pt idx="0">
                  <c:v>1</c:v>
                </c:pt>
                <c:pt idx="1">
                  <c:v>28</c:v>
                </c:pt>
                <c:pt idx="2">
                  <c:v>0</c:v>
                </c:pt>
              </c:numCache>
            </c:numRef>
          </c:val>
          <c:extLst>
            <c:ext xmlns:c16="http://schemas.microsoft.com/office/drawing/2014/chart" uri="{C3380CC4-5D6E-409C-BE32-E72D297353CC}">
              <c16:uniqueId val="{00000002-6D9F-4E9E-AC93-388CDB566409}"/>
            </c:ext>
          </c:extLst>
        </c:ser>
        <c:dLbls>
          <c:dLblPos val="outEnd"/>
          <c:showLegendKey val="0"/>
          <c:showVal val="1"/>
          <c:showCatName val="0"/>
          <c:showSerName val="0"/>
          <c:showPercent val="0"/>
          <c:showBubbleSize val="0"/>
        </c:dLbls>
        <c:gapWidth val="219"/>
        <c:overlap val="-27"/>
        <c:axId val="270890320"/>
        <c:axId val="270893456"/>
      </c:barChart>
      <c:catAx>
        <c:axId val="270890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0893456"/>
        <c:crosses val="autoZero"/>
        <c:auto val="1"/>
        <c:lblAlgn val="ctr"/>
        <c:lblOffset val="100"/>
        <c:noMultiLvlLbl val="0"/>
      </c:catAx>
      <c:valAx>
        <c:axId val="2708934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0890320"/>
        <c:crosses val="autoZero"/>
        <c:crossBetween val="between"/>
      </c:valAx>
      <c:spPr>
        <a:noFill/>
        <a:ln>
          <a:noFill/>
        </a:ln>
        <a:effectLst/>
      </c:spPr>
    </c:plotArea>
    <c:legend>
      <c:legendPos val="b"/>
      <c:layout>
        <c:manualLayout>
          <c:xMode val="edge"/>
          <c:yMode val="edge"/>
          <c:x val="0.25610800461536515"/>
          <c:y val="9.9564294424955943E-2"/>
          <c:w val="0.4877839907692697"/>
          <c:h val="0.1126727992652926"/>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CY 2020 Case Status</a:t>
            </a: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CY 2019 Case Status</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Health Care Provider</c:v>
                </c:pt>
                <c:pt idx="1">
                  <c:v>Insurance Carrier</c:v>
                </c:pt>
                <c:pt idx="2">
                  <c:v>Other</c:v>
                </c:pt>
              </c:strCache>
            </c:strRef>
          </c:cat>
          <c:val>
            <c:numRef>
              <c:f>Sheet1!$B$2:$B$4</c:f>
              <c:numCache>
                <c:formatCode>General</c:formatCode>
                <c:ptCount val="3"/>
                <c:pt idx="0">
                  <c:v>34</c:v>
                </c:pt>
                <c:pt idx="1">
                  <c:v>130</c:v>
                </c:pt>
                <c:pt idx="2">
                  <c:v>29</c:v>
                </c:pt>
              </c:numCache>
            </c:numRef>
          </c:val>
          <c:extLst>
            <c:ext xmlns:c16="http://schemas.microsoft.com/office/drawing/2014/chart" uri="{C3380CC4-5D6E-409C-BE32-E72D297353CC}">
              <c16:uniqueId val="{00000000-EFA8-490E-AB10-9BEA7997A45E}"/>
            </c:ext>
          </c:extLst>
        </c:ser>
        <c:dLbls>
          <c:showLegendKey val="0"/>
          <c:showVal val="0"/>
          <c:showCatName val="0"/>
          <c:showSerName val="0"/>
          <c:showPercent val="0"/>
          <c:showBubbleSize val="0"/>
        </c:dLbls>
        <c:gapWidth val="219"/>
        <c:overlap val="-27"/>
        <c:axId val="275932416"/>
        <c:axId val="275932808"/>
      </c:barChart>
      <c:catAx>
        <c:axId val="275932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75932808"/>
        <c:crosses val="autoZero"/>
        <c:auto val="1"/>
        <c:lblAlgn val="ctr"/>
        <c:lblOffset val="100"/>
        <c:noMultiLvlLbl val="0"/>
      </c:catAx>
      <c:valAx>
        <c:axId val="2759328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59324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FY 2020</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Sheet1!$A$2:$A$8</c:f>
              <c:strCache>
                <c:ptCount val="7"/>
                <c:pt idx="0">
                  <c:v>Pharmacy</c:v>
                </c:pt>
                <c:pt idx="1">
                  <c:v>Division Specific</c:v>
                </c:pt>
                <c:pt idx="2">
                  <c:v>Facility</c:v>
                </c:pt>
                <c:pt idx="3">
                  <c:v>Non-MFDR</c:v>
                </c:pt>
                <c:pt idx="4">
                  <c:v>Air Amb</c:v>
                </c:pt>
                <c:pt idx="5">
                  <c:v>Professional</c:v>
                </c:pt>
                <c:pt idx="6">
                  <c:v>All Other</c:v>
                </c:pt>
              </c:strCache>
            </c:strRef>
          </c:cat>
          <c:val>
            <c:numRef>
              <c:f>Sheet1!$B$2:$B$8</c:f>
              <c:numCache>
                <c:formatCode>General</c:formatCode>
                <c:ptCount val="7"/>
                <c:pt idx="0">
                  <c:v>367</c:v>
                </c:pt>
                <c:pt idx="1">
                  <c:v>335</c:v>
                </c:pt>
                <c:pt idx="2">
                  <c:v>303</c:v>
                </c:pt>
                <c:pt idx="3">
                  <c:v>275</c:v>
                </c:pt>
                <c:pt idx="4">
                  <c:v>262</c:v>
                </c:pt>
                <c:pt idx="5">
                  <c:v>216</c:v>
                </c:pt>
                <c:pt idx="6">
                  <c:v>362</c:v>
                </c:pt>
              </c:numCache>
            </c:numRef>
          </c:val>
          <c:extLst>
            <c:ext xmlns:c16="http://schemas.microsoft.com/office/drawing/2014/chart" uri="{C3380CC4-5D6E-409C-BE32-E72D297353CC}">
              <c16:uniqueId val="{00000000-3C72-4325-BF53-13C184593C99}"/>
            </c:ext>
          </c:extLst>
        </c:ser>
        <c:dLbls>
          <c:showLegendKey val="0"/>
          <c:showVal val="0"/>
          <c:showCatName val="0"/>
          <c:showSerName val="0"/>
          <c:showPercent val="0"/>
          <c:showBubbleSize val="0"/>
        </c:dLbls>
        <c:gapWidth val="219"/>
        <c:overlap val="-27"/>
        <c:axId val="444675775"/>
        <c:axId val="737803567"/>
      </c:barChart>
      <c:catAx>
        <c:axId val="4446757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37803567"/>
        <c:crosses val="autoZero"/>
        <c:auto val="1"/>
        <c:lblAlgn val="ctr"/>
        <c:lblOffset val="100"/>
        <c:noMultiLvlLbl val="0"/>
      </c:catAx>
      <c:valAx>
        <c:axId val="73780356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46757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Disputes Closed FY 2020</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Disputes Closed</c:v>
                </c:pt>
              </c:strCache>
            </c:strRef>
          </c:tx>
          <c:spPr>
            <a:solidFill>
              <a:schemeClr val="accent1"/>
            </a:solidFill>
            <a:ln>
              <a:noFill/>
            </a:ln>
            <a:effectLst/>
          </c:spPr>
          <c:invertIfNegative val="0"/>
          <c:cat>
            <c:strRef>
              <c:f>Sheet1!$A$2:$A$7</c:f>
              <c:strCache>
                <c:ptCount val="6"/>
                <c:pt idx="0">
                  <c:v>Pharmacy</c:v>
                </c:pt>
                <c:pt idx="1">
                  <c:v>Dvision Specific</c:v>
                </c:pt>
                <c:pt idx="2">
                  <c:v>Facility</c:v>
                </c:pt>
                <c:pt idx="3">
                  <c:v>Non-MFDR</c:v>
                </c:pt>
                <c:pt idx="4">
                  <c:v>Professional</c:v>
                </c:pt>
                <c:pt idx="5">
                  <c:v>All Other</c:v>
                </c:pt>
              </c:strCache>
            </c:strRef>
          </c:cat>
          <c:val>
            <c:numRef>
              <c:f>Sheet1!$B$2:$B$7</c:f>
              <c:numCache>
                <c:formatCode>General</c:formatCode>
                <c:ptCount val="6"/>
                <c:pt idx="0">
                  <c:v>523</c:v>
                </c:pt>
                <c:pt idx="1">
                  <c:v>377</c:v>
                </c:pt>
                <c:pt idx="2">
                  <c:v>348</c:v>
                </c:pt>
                <c:pt idx="3">
                  <c:v>322</c:v>
                </c:pt>
                <c:pt idx="4">
                  <c:v>259</c:v>
                </c:pt>
                <c:pt idx="5">
                  <c:v>351</c:v>
                </c:pt>
              </c:numCache>
            </c:numRef>
          </c:val>
          <c:extLst>
            <c:ext xmlns:c16="http://schemas.microsoft.com/office/drawing/2014/chart" uri="{C3380CC4-5D6E-409C-BE32-E72D297353CC}">
              <c16:uniqueId val="{00000000-C3F1-4C8E-A285-D42B577E017F}"/>
            </c:ext>
          </c:extLst>
        </c:ser>
        <c:dLbls>
          <c:showLegendKey val="0"/>
          <c:showVal val="0"/>
          <c:showCatName val="0"/>
          <c:showSerName val="0"/>
          <c:showPercent val="0"/>
          <c:showBubbleSize val="0"/>
        </c:dLbls>
        <c:gapWidth val="219"/>
        <c:overlap val="-27"/>
        <c:axId val="735849615"/>
        <c:axId val="255295599"/>
      </c:barChart>
      <c:catAx>
        <c:axId val="7358496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5295599"/>
        <c:crosses val="autoZero"/>
        <c:auto val="1"/>
        <c:lblAlgn val="ctr"/>
        <c:lblOffset val="100"/>
        <c:noMultiLvlLbl val="0"/>
      </c:catAx>
      <c:valAx>
        <c:axId val="25529559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358496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Average Days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numRef>
              <c:f>Sheet1!$A$2:$A$9</c:f>
              <c:numCache>
                <c:formatCode>General</c:formatCode>
                <c:ptCount val="8"/>
                <c:pt idx="0">
                  <c:v>2013</c:v>
                </c:pt>
                <c:pt idx="1">
                  <c:v>2014</c:v>
                </c:pt>
                <c:pt idx="2">
                  <c:v>2015</c:v>
                </c:pt>
                <c:pt idx="3">
                  <c:v>2016</c:v>
                </c:pt>
                <c:pt idx="4">
                  <c:v>2017</c:v>
                </c:pt>
                <c:pt idx="5">
                  <c:v>2018</c:v>
                </c:pt>
                <c:pt idx="6">
                  <c:v>2019</c:v>
                </c:pt>
                <c:pt idx="7">
                  <c:v>2020</c:v>
                </c:pt>
              </c:numCache>
            </c:numRef>
          </c:cat>
          <c:val>
            <c:numRef>
              <c:f>Sheet1!$B$2:$B$9</c:f>
              <c:numCache>
                <c:formatCode>General</c:formatCode>
                <c:ptCount val="8"/>
                <c:pt idx="0">
                  <c:v>1023</c:v>
                </c:pt>
                <c:pt idx="1">
                  <c:v>554</c:v>
                </c:pt>
                <c:pt idx="2">
                  <c:v>289</c:v>
                </c:pt>
                <c:pt idx="3">
                  <c:v>358</c:v>
                </c:pt>
                <c:pt idx="4">
                  <c:v>174</c:v>
                </c:pt>
                <c:pt idx="5">
                  <c:v>68</c:v>
                </c:pt>
                <c:pt idx="6">
                  <c:v>81</c:v>
                </c:pt>
                <c:pt idx="7">
                  <c:v>113</c:v>
                </c:pt>
              </c:numCache>
            </c:numRef>
          </c:val>
          <c:extLst>
            <c:ext xmlns:c16="http://schemas.microsoft.com/office/drawing/2014/chart" uri="{C3380CC4-5D6E-409C-BE32-E72D297353CC}">
              <c16:uniqueId val="{00000000-94E9-42F7-85A3-8E0EFFA7298E}"/>
            </c:ext>
          </c:extLst>
        </c:ser>
        <c:dLbls>
          <c:showLegendKey val="0"/>
          <c:showVal val="0"/>
          <c:showCatName val="0"/>
          <c:showSerName val="0"/>
          <c:showPercent val="0"/>
          <c:showBubbleSize val="0"/>
        </c:dLbls>
        <c:gapWidth val="219"/>
        <c:overlap val="-27"/>
        <c:axId val="485057407"/>
        <c:axId val="668349775"/>
      </c:barChart>
      <c:catAx>
        <c:axId val="4850574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8349775"/>
        <c:crosses val="autoZero"/>
        <c:auto val="1"/>
        <c:lblAlgn val="ctr"/>
        <c:lblOffset val="100"/>
        <c:noMultiLvlLbl val="0"/>
      </c:catAx>
      <c:valAx>
        <c:axId val="66834977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505740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033943" cy="352374"/>
          </a:xfrm>
          <a:prstGeom prst="rect">
            <a:avLst/>
          </a:prstGeom>
        </p:spPr>
        <p:txBody>
          <a:bodyPr vert="horz" lIns="93317" tIns="46659" rIns="93317" bIns="46659" rtlCol="0"/>
          <a:lstStyle>
            <a:lvl1pPr algn="l">
              <a:defRPr sz="1300"/>
            </a:lvl1pPr>
          </a:lstStyle>
          <a:p>
            <a:endParaRPr lang="en-US"/>
          </a:p>
        </p:txBody>
      </p:sp>
      <p:sp>
        <p:nvSpPr>
          <p:cNvPr id="3" name="Date Placeholder 2"/>
          <p:cNvSpPr>
            <a:spLocks noGrp="1"/>
          </p:cNvSpPr>
          <p:nvPr>
            <p:ph type="dt" idx="1"/>
          </p:nvPr>
        </p:nvSpPr>
        <p:spPr>
          <a:xfrm>
            <a:off x="5273002" y="1"/>
            <a:ext cx="4033943" cy="352374"/>
          </a:xfrm>
          <a:prstGeom prst="rect">
            <a:avLst/>
          </a:prstGeom>
        </p:spPr>
        <p:txBody>
          <a:bodyPr vert="horz" lIns="93317" tIns="46659" rIns="93317" bIns="46659" rtlCol="0"/>
          <a:lstStyle>
            <a:lvl1pPr algn="r">
              <a:defRPr sz="1300"/>
            </a:lvl1pPr>
          </a:lstStyle>
          <a:p>
            <a:fld id="{1FF8BD94-E76D-4EE0-A54C-A0D5DFD1DF30}" type="datetimeFigureOut">
              <a:rPr lang="en-US" smtClean="0"/>
              <a:t>5/13/2020</a:t>
            </a:fld>
            <a:endParaRPr lang="en-US"/>
          </a:p>
        </p:txBody>
      </p:sp>
      <p:sp>
        <p:nvSpPr>
          <p:cNvPr id="4" name="Slide Image Placeholder 3"/>
          <p:cNvSpPr>
            <a:spLocks noGrp="1" noRot="1" noChangeAspect="1"/>
          </p:cNvSpPr>
          <p:nvPr>
            <p:ph type="sldImg" idx="2"/>
          </p:nvPr>
        </p:nvSpPr>
        <p:spPr>
          <a:xfrm>
            <a:off x="3074988" y="877888"/>
            <a:ext cx="3159125" cy="2370137"/>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930910" y="3379867"/>
            <a:ext cx="7447280" cy="2765346"/>
          </a:xfrm>
          <a:prstGeom prst="rect">
            <a:avLst/>
          </a:prstGeom>
        </p:spPr>
        <p:txBody>
          <a:bodyPr vert="horz" lIns="93317" tIns="46659" rIns="93317" bIns="466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670727"/>
            <a:ext cx="4033943" cy="352373"/>
          </a:xfrm>
          <a:prstGeom prst="rect">
            <a:avLst/>
          </a:prstGeom>
        </p:spPr>
        <p:txBody>
          <a:bodyPr vert="horz" lIns="93317" tIns="46659" rIns="93317" bIns="46659" rtlCol="0" anchor="b"/>
          <a:lstStyle>
            <a:lvl1pPr algn="l">
              <a:defRPr sz="1300"/>
            </a:lvl1pPr>
          </a:lstStyle>
          <a:p>
            <a:endParaRPr lang="en-US"/>
          </a:p>
        </p:txBody>
      </p:sp>
      <p:sp>
        <p:nvSpPr>
          <p:cNvPr id="7" name="Slide Number Placeholder 6"/>
          <p:cNvSpPr>
            <a:spLocks noGrp="1"/>
          </p:cNvSpPr>
          <p:nvPr>
            <p:ph type="sldNum" sz="quarter" idx="5"/>
          </p:nvPr>
        </p:nvSpPr>
        <p:spPr>
          <a:xfrm>
            <a:off x="5273002" y="6670727"/>
            <a:ext cx="4033943" cy="352373"/>
          </a:xfrm>
          <a:prstGeom prst="rect">
            <a:avLst/>
          </a:prstGeom>
        </p:spPr>
        <p:txBody>
          <a:bodyPr vert="horz" lIns="93317" tIns="46659" rIns="93317" bIns="46659" rtlCol="0" anchor="b"/>
          <a:lstStyle>
            <a:lvl1pPr algn="r">
              <a:defRPr sz="1300"/>
            </a:lvl1pPr>
          </a:lstStyle>
          <a:p>
            <a:fld id="{34FE22E9-2693-423F-AF96-166B93607F87}" type="slidenum">
              <a:rPr lang="en-US" smtClean="0"/>
              <a:t>‹#›</a:t>
            </a:fld>
            <a:endParaRPr lang="en-US"/>
          </a:p>
        </p:txBody>
      </p:sp>
    </p:spTree>
    <p:extLst>
      <p:ext uri="{BB962C8B-B14F-4D97-AF65-F5344CB8AC3E}">
        <p14:creationId xmlns:p14="http://schemas.microsoft.com/office/powerpoint/2010/main" val="498135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E22E9-2693-423F-AF96-166B93607F87}" type="slidenum">
              <a:rPr lang="en-US" smtClean="0"/>
              <a:t>1</a:t>
            </a:fld>
            <a:endParaRPr lang="en-US" dirty="0"/>
          </a:p>
        </p:txBody>
      </p:sp>
    </p:spTree>
    <p:extLst>
      <p:ext uri="{BB962C8B-B14F-4D97-AF65-F5344CB8AC3E}">
        <p14:creationId xmlns:p14="http://schemas.microsoft.com/office/powerpoint/2010/main" val="42398677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E22E9-2693-423F-AF96-166B93607F87}" type="slidenum">
              <a:rPr lang="en-US" smtClean="0"/>
              <a:t>10</a:t>
            </a:fld>
            <a:endParaRPr lang="en-US" dirty="0"/>
          </a:p>
        </p:txBody>
      </p:sp>
    </p:spTree>
    <p:extLst>
      <p:ext uri="{BB962C8B-B14F-4D97-AF65-F5344CB8AC3E}">
        <p14:creationId xmlns:p14="http://schemas.microsoft.com/office/powerpoint/2010/main" val="19560419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E22E9-2693-423F-AF96-166B93607F87}" type="slidenum">
              <a:rPr lang="en-US" smtClean="0"/>
              <a:t>11</a:t>
            </a:fld>
            <a:endParaRPr lang="en-US" dirty="0"/>
          </a:p>
        </p:txBody>
      </p:sp>
    </p:spTree>
    <p:extLst>
      <p:ext uri="{BB962C8B-B14F-4D97-AF65-F5344CB8AC3E}">
        <p14:creationId xmlns:p14="http://schemas.microsoft.com/office/powerpoint/2010/main" val="24687650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E22E9-2693-423F-AF96-166B93607F87}" type="slidenum">
              <a:rPr lang="en-US" smtClean="0"/>
              <a:t>13</a:t>
            </a:fld>
            <a:endParaRPr lang="en-US" dirty="0"/>
          </a:p>
        </p:txBody>
      </p:sp>
    </p:spTree>
    <p:extLst>
      <p:ext uri="{BB962C8B-B14F-4D97-AF65-F5344CB8AC3E}">
        <p14:creationId xmlns:p14="http://schemas.microsoft.com/office/powerpoint/2010/main" val="32888403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E22E9-2693-423F-AF96-166B93607F87}" type="slidenum">
              <a:rPr lang="en-US" smtClean="0"/>
              <a:t>14</a:t>
            </a:fld>
            <a:endParaRPr lang="en-US"/>
          </a:p>
        </p:txBody>
      </p:sp>
    </p:spTree>
    <p:extLst>
      <p:ext uri="{BB962C8B-B14F-4D97-AF65-F5344CB8AC3E}">
        <p14:creationId xmlns:p14="http://schemas.microsoft.com/office/powerpoint/2010/main" val="31882722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E22E9-2693-423F-AF96-166B93607F87}" type="slidenum">
              <a:rPr lang="en-US" smtClean="0"/>
              <a:t>15</a:t>
            </a:fld>
            <a:endParaRPr lang="en-US"/>
          </a:p>
        </p:txBody>
      </p:sp>
    </p:spTree>
    <p:extLst>
      <p:ext uri="{BB962C8B-B14F-4D97-AF65-F5344CB8AC3E}">
        <p14:creationId xmlns:p14="http://schemas.microsoft.com/office/powerpoint/2010/main" val="3592018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E22E9-2693-423F-AF96-166B93607F87}" type="slidenum">
              <a:rPr lang="en-US" smtClean="0"/>
              <a:t>16</a:t>
            </a:fld>
            <a:endParaRPr lang="en-US" dirty="0"/>
          </a:p>
        </p:txBody>
      </p:sp>
    </p:spTree>
    <p:extLst>
      <p:ext uri="{BB962C8B-B14F-4D97-AF65-F5344CB8AC3E}">
        <p14:creationId xmlns:p14="http://schemas.microsoft.com/office/powerpoint/2010/main" val="12367830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E22E9-2693-423F-AF96-166B93607F87}" type="slidenum">
              <a:rPr lang="en-US" smtClean="0"/>
              <a:t>17</a:t>
            </a:fld>
            <a:endParaRPr lang="en-US" dirty="0"/>
          </a:p>
        </p:txBody>
      </p:sp>
    </p:spTree>
    <p:extLst>
      <p:ext uri="{BB962C8B-B14F-4D97-AF65-F5344CB8AC3E}">
        <p14:creationId xmlns:p14="http://schemas.microsoft.com/office/powerpoint/2010/main" val="40551616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E22E9-2693-423F-AF96-166B93607F87}" type="slidenum">
              <a:rPr lang="en-US" smtClean="0"/>
              <a:t>19</a:t>
            </a:fld>
            <a:endParaRPr lang="en-US" dirty="0"/>
          </a:p>
        </p:txBody>
      </p:sp>
    </p:spTree>
    <p:extLst>
      <p:ext uri="{BB962C8B-B14F-4D97-AF65-F5344CB8AC3E}">
        <p14:creationId xmlns:p14="http://schemas.microsoft.com/office/powerpoint/2010/main" val="13531536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4FE22E9-2693-423F-AF96-166B93607F87}" type="slidenum">
              <a:rPr lang="en-US" smtClean="0"/>
              <a:t>20</a:t>
            </a:fld>
            <a:endParaRPr lang="en-US"/>
          </a:p>
        </p:txBody>
      </p:sp>
    </p:spTree>
    <p:extLst>
      <p:ext uri="{BB962C8B-B14F-4D97-AF65-F5344CB8AC3E}">
        <p14:creationId xmlns:p14="http://schemas.microsoft.com/office/powerpoint/2010/main" val="32902332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34FE22E9-2693-423F-AF96-166B93607F87}" type="slidenum">
              <a:rPr lang="en-US" smtClean="0"/>
              <a:t>21</a:t>
            </a:fld>
            <a:endParaRPr lang="en-US" dirty="0"/>
          </a:p>
        </p:txBody>
      </p:sp>
    </p:spTree>
    <p:extLst>
      <p:ext uri="{BB962C8B-B14F-4D97-AF65-F5344CB8AC3E}">
        <p14:creationId xmlns:p14="http://schemas.microsoft.com/office/powerpoint/2010/main" val="4067734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E22E9-2693-423F-AF96-166B93607F87}" type="slidenum">
              <a:rPr lang="en-US" smtClean="0"/>
              <a:t>2</a:t>
            </a:fld>
            <a:endParaRPr lang="en-US" dirty="0"/>
          </a:p>
        </p:txBody>
      </p:sp>
    </p:spTree>
    <p:extLst>
      <p:ext uri="{BB962C8B-B14F-4D97-AF65-F5344CB8AC3E}">
        <p14:creationId xmlns:p14="http://schemas.microsoft.com/office/powerpoint/2010/main" val="120377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4FE22E9-2693-423F-AF96-166B93607F87}" type="slidenum">
              <a:rPr lang="en-US" smtClean="0"/>
              <a:t>22</a:t>
            </a:fld>
            <a:endParaRPr lang="en-US"/>
          </a:p>
        </p:txBody>
      </p:sp>
    </p:spTree>
    <p:extLst>
      <p:ext uri="{BB962C8B-B14F-4D97-AF65-F5344CB8AC3E}">
        <p14:creationId xmlns:p14="http://schemas.microsoft.com/office/powerpoint/2010/main" val="16334672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4FE22E9-2693-423F-AF96-166B93607F87}" type="slidenum">
              <a:rPr lang="en-US" smtClean="0"/>
              <a:t>23</a:t>
            </a:fld>
            <a:endParaRPr lang="en-US"/>
          </a:p>
        </p:txBody>
      </p:sp>
    </p:spTree>
    <p:extLst>
      <p:ext uri="{BB962C8B-B14F-4D97-AF65-F5344CB8AC3E}">
        <p14:creationId xmlns:p14="http://schemas.microsoft.com/office/powerpoint/2010/main" val="32169158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4FE22E9-2693-423F-AF96-166B93607F87}" type="slidenum">
              <a:rPr lang="en-US" smtClean="0"/>
              <a:t>24</a:t>
            </a:fld>
            <a:endParaRPr lang="en-US"/>
          </a:p>
        </p:txBody>
      </p:sp>
    </p:spTree>
    <p:extLst>
      <p:ext uri="{BB962C8B-B14F-4D97-AF65-F5344CB8AC3E}">
        <p14:creationId xmlns:p14="http://schemas.microsoft.com/office/powerpoint/2010/main" val="5175770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FE22E9-2693-423F-AF96-166B93607F87}" type="slidenum">
              <a:rPr lang="en-US" smtClean="0"/>
              <a:t>25</a:t>
            </a:fld>
            <a:endParaRPr lang="en-US"/>
          </a:p>
        </p:txBody>
      </p:sp>
    </p:spTree>
    <p:extLst>
      <p:ext uri="{BB962C8B-B14F-4D97-AF65-F5344CB8AC3E}">
        <p14:creationId xmlns:p14="http://schemas.microsoft.com/office/powerpoint/2010/main" val="6775946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167"/>
            <a:r>
              <a:rPr lang="en-US" sz="1900" b="1" dirty="0"/>
              <a:t>Mary Landrum’s Slide</a:t>
            </a:r>
          </a:p>
          <a:p>
            <a:endParaRPr lang="en-US" dirty="0"/>
          </a:p>
        </p:txBody>
      </p:sp>
      <p:sp>
        <p:nvSpPr>
          <p:cNvPr id="4" name="Slide Number Placeholder 3"/>
          <p:cNvSpPr>
            <a:spLocks noGrp="1"/>
          </p:cNvSpPr>
          <p:nvPr>
            <p:ph type="sldNum" sz="quarter" idx="5"/>
          </p:nvPr>
        </p:nvSpPr>
        <p:spPr/>
        <p:txBody>
          <a:bodyPr/>
          <a:lstStyle/>
          <a:p>
            <a:fld id="{34FE22E9-2693-423F-AF96-166B93607F87}" type="slidenum">
              <a:rPr lang="en-US" smtClean="0"/>
              <a:t>26</a:t>
            </a:fld>
            <a:endParaRPr lang="en-US"/>
          </a:p>
        </p:txBody>
      </p:sp>
    </p:spTree>
    <p:extLst>
      <p:ext uri="{BB962C8B-B14F-4D97-AF65-F5344CB8AC3E}">
        <p14:creationId xmlns:p14="http://schemas.microsoft.com/office/powerpoint/2010/main" val="8708546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422432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E22E9-2693-423F-AF96-166B93607F87}" type="slidenum">
              <a:rPr lang="en-US" smtClean="0"/>
              <a:t>28</a:t>
            </a:fld>
            <a:endParaRPr lang="en-US"/>
          </a:p>
        </p:txBody>
      </p:sp>
    </p:spTree>
    <p:extLst>
      <p:ext uri="{BB962C8B-B14F-4D97-AF65-F5344CB8AC3E}">
        <p14:creationId xmlns:p14="http://schemas.microsoft.com/office/powerpoint/2010/main" val="39774598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E22E9-2693-423F-AF96-166B93607F87}" type="slidenum">
              <a:rPr lang="en-US" smtClean="0"/>
              <a:t>29</a:t>
            </a:fld>
            <a:endParaRPr lang="en-US"/>
          </a:p>
        </p:txBody>
      </p:sp>
    </p:spTree>
    <p:extLst>
      <p:ext uri="{BB962C8B-B14F-4D97-AF65-F5344CB8AC3E}">
        <p14:creationId xmlns:p14="http://schemas.microsoft.com/office/powerpoint/2010/main" val="33739813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E22E9-2693-423F-AF96-166B93607F87}" type="slidenum">
              <a:rPr lang="en-US" smtClean="0"/>
              <a:t>33</a:t>
            </a:fld>
            <a:endParaRPr lang="en-US"/>
          </a:p>
        </p:txBody>
      </p:sp>
    </p:spTree>
    <p:extLst>
      <p:ext uri="{BB962C8B-B14F-4D97-AF65-F5344CB8AC3E}">
        <p14:creationId xmlns:p14="http://schemas.microsoft.com/office/powerpoint/2010/main" val="18239084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E22E9-2693-423F-AF96-166B93607F87}" type="slidenum">
              <a:rPr lang="en-US" smtClean="0"/>
              <a:t>35</a:t>
            </a:fld>
            <a:endParaRPr lang="en-US"/>
          </a:p>
        </p:txBody>
      </p:sp>
    </p:spTree>
    <p:extLst>
      <p:ext uri="{BB962C8B-B14F-4D97-AF65-F5344CB8AC3E}">
        <p14:creationId xmlns:p14="http://schemas.microsoft.com/office/powerpoint/2010/main" val="1932182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E22E9-2693-423F-AF96-166B93607F87}" type="slidenum">
              <a:rPr lang="en-US" smtClean="0"/>
              <a:t>3</a:t>
            </a:fld>
            <a:endParaRPr lang="en-US"/>
          </a:p>
        </p:txBody>
      </p:sp>
    </p:spTree>
    <p:extLst>
      <p:ext uri="{BB962C8B-B14F-4D97-AF65-F5344CB8AC3E}">
        <p14:creationId xmlns:p14="http://schemas.microsoft.com/office/powerpoint/2010/main" val="20847337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E22E9-2693-423F-AF96-166B93607F87}" type="slidenum">
              <a:rPr lang="en-US" smtClean="0"/>
              <a:t>36</a:t>
            </a:fld>
            <a:endParaRPr lang="en-US" dirty="0"/>
          </a:p>
        </p:txBody>
      </p:sp>
    </p:spTree>
    <p:extLst>
      <p:ext uri="{BB962C8B-B14F-4D97-AF65-F5344CB8AC3E}">
        <p14:creationId xmlns:p14="http://schemas.microsoft.com/office/powerpoint/2010/main" val="40925939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E22E9-2693-423F-AF96-166B93607F87}" type="slidenum">
              <a:rPr lang="en-US" smtClean="0"/>
              <a:t>40</a:t>
            </a:fld>
            <a:endParaRPr lang="en-US" dirty="0"/>
          </a:p>
        </p:txBody>
      </p:sp>
    </p:spTree>
    <p:extLst>
      <p:ext uri="{BB962C8B-B14F-4D97-AF65-F5344CB8AC3E}">
        <p14:creationId xmlns:p14="http://schemas.microsoft.com/office/powerpoint/2010/main" val="905307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E22E9-2693-423F-AF96-166B93607F87}" type="slidenum">
              <a:rPr lang="en-US" smtClean="0"/>
              <a:t>4</a:t>
            </a:fld>
            <a:endParaRPr lang="en-US" dirty="0"/>
          </a:p>
        </p:txBody>
      </p:sp>
    </p:spTree>
    <p:extLst>
      <p:ext uri="{BB962C8B-B14F-4D97-AF65-F5344CB8AC3E}">
        <p14:creationId xmlns:p14="http://schemas.microsoft.com/office/powerpoint/2010/main" val="1626146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E22E9-2693-423F-AF96-166B93607F87}" type="slidenum">
              <a:rPr lang="en-US" smtClean="0"/>
              <a:t>5</a:t>
            </a:fld>
            <a:endParaRPr lang="en-US" dirty="0"/>
          </a:p>
        </p:txBody>
      </p:sp>
    </p:spTree>
    <p:extLst>
      <p:ext uri="{BB962C8B-B14F-4D97-AF65-F5344CB8AC3E}">
        <p14:creationId xmlns:p14="http://schemas.microsoft.com/office/powerpoint/2010/main" val="205047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E22E9-2693-423F-AF96-166B93607F87}" type="slidenum">
              <a:rPr lang="en-US" smtClean="0"/>
              <a:t>6</a:t>
            </a:fld>
            <a:endParaRPr lang="en-US" dirty="0"/>
          </a:p>
        </p:txBody>
      </p:sp>
    </p:spTree>
    <p:extLst>
      <p:ext uri="{BB962C8B-B14F-4D97-AF65-F5344CB8AC3E}">
        <p14:creationId xmlns:p14="http://schemas.microsoft.com/office/powerpoint/2010/main" val="602650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E22E9-2693-423F-AF96-166B93607F87}" type="slidenum">
              <a:rPr lang="en-US" smtClean="0"/>
              <a:t>7</a:t>
            </a:fld>
            <a:endParaRPr lang="en-US"/>
          </a:p>
        </p:txBody>
      </p:sp>
    </p:spTree>
    <p:extLst>
      <p:ext uri="{BB962C8B-B14F-4D97-AF65-F5344CB8AC3E}">
        <p14:creationId xmlns:p14="http://schemas.microsoft.com/office/powerpoint/2010/main" val="2359457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01088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FE22E9-2693-423F-AF96-166B93607F87}" type="slidenum">
              <a:rPr lang="en-US" smtClean="0"/>
              <a:t>9</a:t>
            </a:fld>
            <a:endParaRPr lang="en-US" dirty="0"/>
          </a:p>
        </p:txBody>
      </p:sp>
    </p:spTree>
    <p:extLst>
      <p:ext uri="{BB962C8B-B14F-4D97-AF65-F5344CB8AC3E}">
        <p14:creationId xmlns:p14="http://schemas.microsoft.com/office/powerpoint/2010/main" val="2987890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691475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BAD791F-0435-44F2-98B4-ED4C40A6DFC7}" type="datetime1">
              <a:rPr lang="en-US" smtClean="0"/>
              <a:t>5/13/2020</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Tree>
    <p:extLst>
      <p:ext uri="{BB962C8B-B14F-4D97-AF65-F5344CB8AC3E}">
        <p14:creationId xmlns:p14="http://schemas.microsoft.com/office/powerpoint/2010/main" val="65416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3005195F-A681-41E7-85D6-1F6FD381177E}" type="datetime1">
              <a:rPr lang="en-US" smtClean="0"/>
              <a:t>5/13/2020</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Tree>
    <p:extLst>
      <p:ext uri="{BB962C8B-B14F-4D97-AF65-F5344CB8AC3E}">
        <p14:creationId xmlns:p14="http://schemas.microsoft.com/office/powerpoint/2010/main" val="2707088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FE237FC4-9CC3-4448-A43B-1B030AB0E9AA}" type="datetime1">
              <a:rPr lang="en-US" smtClean="0"/>
              <a:t>5/13/2020</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Tree>
    <p:extLst>
      <p:ext uri="{BB962C8B-B14F-4D97-AF65-F5344CB8AC3E}">
        <p14:creationId xmlns:p14="http://schemas.microsoft.com/office/powerpoint/2010/main" val="2811217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EFB2F955-D7C0-4259-AD11-FD7683ECED6C}" type="datetime1">
              <a:rPr lang="en-US" smtClean="0"/>
              <a:t>5/13/2020</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Tree>
    <p:extLst>
      <p:ext uri="{BB962C8B-B14F-4D97-AF65-F5344CB8AC3E}">
        <p14:creationId xmlns:p14="http://schemas.microsoft.com/office/powerpoint/2010/main" val="739771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25D80711-152B-4371-9D08-C8625F669F1B}" type="datetime1">
              <a:rPr lang="en-US" smtClean="0"/>
              <a:t>5/13/2020</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Tree>
    <p:extLst>
      <p:ext uri="{BB962C8B-B14F-4D97-AF65-F5344CB8AC3E}">
        <p14:creationId xmlns:p14="http://schemas.microsoft.com/office/powerpoint/2010/main" val="3833936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B33D285A-C88B-4AAE-84CB-A7122AD0F9AF}" type="datetime1">
              <a:rPr lang="en-US" smtClean="0"/>
              <a:t>5/13/2020</a:t>
            </a:fld>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15FCEB0E-C437-4F9B-BBC9-8217571EE40F}" type="slidenum">
              <a:rPr lang="en-US" smtClean="0"/>
              <a:t>‹#›</a:t>
            </a:fld>
            <a:endParaRPr lang="en-US"/>
          </a:p>
        </p:txBody>
      </p:sp>
    </p:spTree>
    <p:extLst>
      <p:ext uri="{BB962C8B-B14F-4D97-AF65-F5344CB8AC3E}">
        <p14:creationId xmlns:p14="http://schemas.microsoft.com/office/powerpoint/2010/main" val="1704884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55878B7C-BA19-46F9-B65C-CADB646B08E7}" type="datetime1">
              <a:rPr lang="en-US" smtClean="0"/>
              <a:t>5/13/2020</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a:p>
        </p:txBody>
      </p:sp>
    </p:spTree>
    <p:extLst>
      <p:ext uri="{BB962C8B-B14F-4D97-AF65-F5344CB8AC3E}">
        <p14:creationId xmlns:p14="http://schemas.microsoft.com/office/powerpoint/2010/main" val="48762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89DABEE9-DDE8-4178-B368-095D44971651}" type="datetime1">
              <a:rPr lang="en-US" smtClean="0"/>
              <a:t>5/13/2020</a:t>
            </a:fld>
            <a:endParaRPr 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a:p>
        </p:txBody>
      </p:sp>
    </p:spTree>
    <p:extLst>
      <p:ext uri="{BB962C8B-B14F-4D97-AF65-F5344CB8AC3E}">
        <p14:creationId xmlns:p14="http://schemas.microsoft.com/office/powerpoint/2010/main" val="2230897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9D475801-2050-41A7-8A55-E837B8DE8A66}" type="datetime1">
              <a:rPr lang="en-US" smtClean="0"/>
              <a:t>5/13/2020</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Tree>
    <p:extLst>
      <p:ext uri="{BB962C8B-B14F-4D97-AF65-F5344CB8AC3E}">
        <p14:creationId xmlns:p14="http://schemas.microsoft.com/office/powerpoint/2010/main" val="3472449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FD1BA505-5CB9-4A12-B845-18F52C2C37C8}" type="datetime1">
              <a:rPr lang="en-US" smtClean="0"/>
              <a:t>5/13/2020</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Tree>
    <p:extLst>
      <p:ext uri="{BB962C8B-B14F-4D97-AF65-F5344CB8AC3E}">
        <p14:creationId xmlns:p14="http://schemas.microsoft.com/office/powerpoint/2010/main" val="3737405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9D2F2B8D-8AF0-4684-9C0A-D6DC5DC91A78}"/>
              </a:ext>
            </a:extLst>
          </p:cNvPr>
          <p:cNvSpPr/>
          <p:nvPr userDrawn="1"/>
        </p:nvSpPr>
        <p:spPr>
          <a:xfrm>
            <a:off x="0" y="6243251"/>
            <a:ext cx="9144000" cy="614749"/>
          </a:xfrm>
          <a:prstGeom prst="rect">
            <a:avLst/>
          </a:prstGeom>
          <a:solidFill>
            <a:srgbClr val="124C9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2" name="Rectangle 11">
            <a:extLst>
              <a:ext uri="{FF2B5EF4-FFF2-40B4-BE49-F238E27FC236}">
                <a16:creationId xmlns:a16="http://schemas.microsoft.com/office/drawing/2014/main" id="{F8B0AFE6-F7F0-48C3-A66E-FA9BF83AA112}"/>
              </a:ext>
            </a:extLst>
          </p:cNvPr>
          <p:cNvSpPr/>
          <p:nvPr userDrawn="1"/>
        </p:nvSpPr>
        <p:spPr>
          <a:xfrm>
            <a:off x="0" y="6170655"/>
            <a:ext cx="9144000" cy="725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3" name="Slide Number Placeholder 7">
            <a:extLst>
              <a:ext uri="{FF2B5EF4-FFF2-40B4-BE49-F238E27FC236}">
                <a16:creationId xmlns:a16="http://schemas.microsoft.com/office/drawing/2014/main" id="{E61A1D34-5916-4FAD-AEE5-C529E954F7DB}"/>
              </a:ext>
            </a:extLst>
          </p:cNvPr>
          <p:cNvSpPr txBox="1">
            <a:spLocks/>
          </p:cNvSpPr>
          <p:nvPr userDrawn="1"/>
        </p:nvSpPr>
        <p:spPr>
          <a:xfrm>
            <a:off x="248680" y="6368062"/>
            <a:ext cx="20574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5FCEB0E-C437-4F9B-BBC9-8217571EE40F}" type="slidenum">
              <a:rPr lang="en-US" sz="1600" b="1" smtClean="0">
                <a:solidFill>
                  <a:schemeClr val="bg1"/>
                </a:solidFill>
              </a:rPr>
              <a:pPr/>
              <a:t>‹#›</a:t>
            </a:fld>
            <a:endParaRPr lang="en-US" sz="1600" b="1" dirty="0">
              <a:solidFill>
                <a:schemeClr val="bg1"/>
              </a:solidFill>
            </a:endParaRPr>
          </a:p>
        </p:txBody>
      </p:sp>
      <p:pic>
        <p:nvPicPr>
          <p:cNvPr id="14" name="Picture 13">
            <a:extLst>
              <a:ext uri="{FF2B5EF4-FFF2-40B4-BE49-F238E27FC236}">
                <a16:creationId xmlns:a16="http://schemas.microsoft.com/office/drawing/2014/main" id="{4F6E2F05-DE61-4848-946C-A833129748B3}"/>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553200" y="6368062"/>
            <a:ext cx="2180968" cy="380951"/>
          </a:xfrm>
          <a:prstGeom prst="rect">
            <a:avLst/>
          </a:prstGeom>
        </p:spPr>
      </p:pic>
    </p:spTree>
    <p:extLst>
      <p:ext uri="{BB962C8B-B14F-4D97-AF65-F5344CB8AC3E}">
        <p14:creationId xmlns:p14="http://schemas.microsoft.com/office/powerpoint/2010/main" val="31098280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www.acfe.com/fraud-101.asp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www.tdi.texas.gov/wc/hcprovider/telemed.html"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s://texreg.sos.state.tx.us/public/regviewer$ext.RegPage?sl=R&amp;app=1&amp;p_dir=&amp;p_rloc=351110&amp;p_tloc=&amp;p_ploc=&amp;pg=1&amp;p_reg=351110&amp;ti=28&amp;pt=2&amp;ch=133&amp;rl=30&amp;issue=04/27/2018&amp;z_chk=" TargetMode="External"/><Relationship Id="rId4" Type="http://schemas.openxmlformats.org/officeDocument/2006/relationships/hyperlink" Target="https://www.cms.gov/Medicare/Medicare-General-Information/Telehealth/Telehealth-Codes"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Health Care Provider Quarterly Meeting</a:t>
            </a:r>
          </a:p>
        </p:txBody>
      </p:sp>
      <p:sp>
        <p:nvSpPr>
          <p:cNvPr id="3" name="Subtitle 2"/>
          <p:cNvSpPr>
            <a:spLocks noGrp="1"/>
          </p:cNvSpPr>
          <p:nvPr>
            <p:ph type="subTitle" idx="1"/>
          </p:nvPr>
        </p:nvSpPr>
        <p:spPr/>
        <p:txBody>
          <a:bodyPr/>
          <a:lstStyle/>
          <a:p>
            <a:r>
              <a:rPr lang="en-US" dirty="0"/>
              <a:t>May 13, 2020</a:t>
            </a:r>
          </a:p>
          <a:p>
            <a:r>
              <a:rPr lang="en-US" dirty="0"/>
              <a:t>9:30 a.m. to 11 a.m.</a:t>
            </a:r>
          </a:p>
        </p:txBody>
      </p:sp>
    </p:spTree>
    <p:extLst>
      <p:ext uri="{BB962C8B-B14F-4D97-AF65-F5344CB8AC3E}">
        <p14:creationId xmlns:p14="http://schemas.microsoft.com/office/powerpoint/2010/main" val="3451891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1195507"/>
          </a:xfrm>
        </p:spPr>
        <p:txBody>
          <a:bodyPr/>
          <a:lstStyle/>
          <a:p>
            <a:r>
              <a:rPr lang="en-US" dirty="0"/>
              <a:t>	CY2020 Complaints</a:t>
            </a:r>
          </a:p>
        </p:txBody>
      </p:sp>
      <p:sp>
        <p:nvSpPr>
          <p:cNvPr id="3" name="Text Placeholder 2"/>
          <p:cNvSpPr>
            <a:spLocks noGrp="1"/>
          </p:cNvSpPr>
          <p:nvPr>
            <p:ph type="body" idx="1"/>
          </p:nvPr>
        </p:nvSpPr>
        <p:spPr/>
        <p:txBody>
          <a:bodyPr/>
          <a:lstStyle/>
          <a:p>
            <a:endParaRPr lang="en-US" i="1" dirty="0"/>
          </a:p>
        </p:txBody>
      </p:sp>
    </p:spTree>
    <p:extLst>
      <p:ext uri="{BB962C8B-B14F-4D97-AF65-F5344CB8AC3E}">
        <p14:creationId xmlns:p14="http://schemas.microsoft.com/office/powerpoint/2010/main" val="1376057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53C6A44-17D3-445A-860F-03663787FD18}"/>
              </a:ext>
            </a:extLst>
          </p:cNvPr>
          <p:cNvSpPr txBox="1"/>
          <p:nvPr/>
        </p:nvSpPr>
        <p:spPr>
          <a:xfrm>
            <a:off x="4785917" y="5932322"/>
            <a:ext cx="4161786" cy="246221"/>
          </a:xfrm>
          <a:prstGeom prst="rect">
            <a:avLst/>
          </a:prstGeom>
          <a:noFill/>
        </p:spPr>
        <p:txBody>
          <a:bodyPr wrap="square" rtlCol="0">
            <a:spAutoFit/>
          </a:bodyPr>
          <a:lstStyle/>
          <a:p>
            <a:pPr algn="r"/>
            <a:r>
              <a:rPr lang="en-US" sz="1000" i="1" dirty="0">
                <a:latin typeface="Segoe UI" panose="020B0502040204020203" pitchFamily="34" charset="0"/>
                <a:ea typeface="Segoe UI" panose="020B0502040204020203" pitchFamily="34" charset="0"/>
                <a:cs typeface="Segoe UI" panose="020B0502040204020203" pitchFamily="34" charset="0"/>
              </a:rPr>
              <a:t>*Based on complaint data as of 5/5/2020</a:t>
            </a:r>
          </a:p>
        </p:txBody>
      </p:sp>
      <p:sp>
        <p:nvSpPr>
          <p:cNvPr id="3" name="Content Placeholder 2">
            <a:extLst>
              <a:ext uri="{FF2B5EF4-FFF2-40B4-BE49-F238E27FC236}">
                <a16:creationId xmlns:a16="http://schemas.microsoft.com/office/drawing/2014/main" id="{53E2AF60-7F42-4339-8117-B7854CDF1FC9}"/>
              </a:ext>
            </a:extLst>
          </p:cNvPr>
          <p:cNvSpPr>
            <a:spLocks noGrp="1"/>
          </p:cNvSpPr>
          <p:nvPr>
            <p:ph idx="1"/>
          </p:nvPr>
        </p:nvSpPr>
        <p:spPr>
          <a:xfrm>
            <a:off x="628650" y="1825625"/>
            <a:ext cx="7886700" cy="4106697"/>
          </a:xfrm>
        </p:spPr>
        <p:txBody>
          <a:bodyPr>
            <a:normAutofit lnSpcReduction="10000"/>
          </a:bodyPr>
          <a:lstStyle/>
          <a:p>
            <a:pPr marL="573088" lvl="1" indent="-180975">
              <a:buNone/>
              <a:tabLst>
                <a:tab pos="974725" algn="r"/>
                <a:tab pos="1146175" algn="l"/>
              </a:tabLst>
            </a:pPr>
            <a:r>
              <a:rPr lang="en-US" sz="2800" dirty="0"/>
              <a:t>		</a:t>
            </a:r>
            <a:r>
              <a:rPr lang="en-US" sz="2800" b="1" dirty="0"/>
              <a:t>687		Complaints Received</a:t>
            </a:r>
          </a:p>
          <a:p>
            <a:pPr marL="1031875" lvl="4" indent="-171450">
              <a:buNone/>
              <a:tabLst>
                <a:tab pos="1606550" algn="r"/>
                <a:tab pos="2063750" algn="l"/>
                <a:tab pos="4170363" algn="r"/>
                <a:tab pos="4400550" algn="l"/>
              </a:tabLst>
            </a:pPr>
            <a:r>
              <a:rPr lang="en-US" sz="2000" dirty="0"/>
              <a:t>		70	Attendance</a:t>
            </a:r>
          </a:p>
          <a:p>
            <a:pPr marL="1031875" lvl="4" indent="-171450">
              <a:buNone/>
              <a:tabLst>
                <a:tab pos="1606550" algn="r"/>
                <a:tab pos="2063750" algn="l"/>
                <a:tab pos="4170363" algn="r"/>
                <a:tab pos="4400550" algn="l"/>
              </a:tabLst>
            </a:pPr>
            <a:r>
              <a:rPr lang="en-US" sz="2000" dirty="0"/>
              <a:t>		204	Communications</a:t>
            </a:r>
          </a:p>
          <a:p>
            <a:pPr marL="1031875" lvl="4" indent="-171450">
              <a:buNone/>
              <a:tabLst>
                <a:tab pos="1606550" algn="r"/>
                <a:tab pos="2063750" algn="l"/>
                <a:tab pos="4170363" algn="r"/>
                <a:tab pos="4400550" algn="l"/>
              </a:tabLst>
            </a:pPr>
            <a:r>
              <a:rPr lang="en-US" sz="2000" dirty="0"/>
              <a:t>		0	Fraud</a:t>
            </a:r>
          </a:p>
          <a:p>
            <a:pPr marL="1031875" lvl="4" indent="-171450">
              <a:buNone/>
              <a:tabLst>
                <a:tab pos="1606550" algn="r"/>
                <a:tab pos="2063750" algn="l"/>
                <a:tab pos="4170363" algn="r"/>
                <a:tab pos="4400550" algn="l"/>
              </a:tabLst>
            </a:pPr>
            <a:r>
              <a:rPr lang="en-US" sz="2000" dirty="0"/>
              <a:t>		150	Indemnity Benefit Delivery</a:t>
            </a:r>
          </a:p>
          <a:p>
            <a:pPr marL="1031875" lvl="4" indent="-171450">
              <a:buNone/>
              <a:tabLst>
                <a:tab pos="1606550" algn="r"/>
                <a:tab pos="2063750" algn="l"/>
                <a:tab pos="4170363" algn="r"/>
                <a:tab pos="4400550" algn="l"/>
              </a:tabLst>
            </a:pPr>
            <a:r>
              <a:rPr lang="en-US" sz="2000" dirty="0"/>
              <a:t>		171	Medical Benefit Delivery</a:t>
            </a:r>
          </a:p>
          <a:p>
            <a:pPr marL="1031875" lvl="4" indent="-171450">
              <a:buNone/>
              <a:tabLst>
                <a:tab pos="1606550" algn="r"/>
                <a:tab pos="2063750" algn="l"/>
                <a:tab pos="4170363" algn="r"/>
                <a:tab pos="4400550" algn="l"/>
              </a:tabLst>
            </a:pPr>
            <a:r>
              <a:rPr lang="en-US" sz="2000" dirty="0"/>
              <a:t>		48	Other</a:t>
            </a:r>
          </a:p>
          <a:p>
            <a:pPr marL="1031875" lvl="4" indent="-171450">
              <a:buNone/>
              <a:tabLst>
                <a:tab pos="1606550" algn="r"/>
                <a:tab pos="2063750" algn="l"/>
                <a:tab pos="4170363" algn="r"/>
                <a:tab pos="4400550" algn="l"/>
              </a:tabLst>
            </a:pPr>
            <a:r>
              <a:rPr lang="en-US" sz="2000" dirty="0"/>
              <a:t>		44	Quality of Care</a:t>
            </a:r>
          </a:p>
          <a:p>
            <a:pPr marL="573088" lvl="1" indent="-180975">
              <a:buNone/>
              <a:tabLst>
                <a:tab pos="974725" algn="r"/>
                <a:tab pos="1146175" algn="l"/>
              </a:tabLst>
            </a:pPr>
            <a:r>
              <a:rPr lang="en-US" dirty="0"/>
              <a:t>	</a:t>
            </a:r>
            <a:r>
              <a:rPr lang="en-US" sz="2800" dirty="0"/>
              <a:t>	 </a:t>
            </a:r>
            <a:r>
              <a:rPr lang="en-US" sz="2800" b="1" dirty="0"/>
              <a:t>927</a:t>
            </a:r>
            <a:r>
              <a:rPr lang="en-US" sz="2800" dirty="0"/>
              <a:t> 	</a:t>
            </a:r>
            <a:r>
              <a:rPr lang="en-US" sz="2800" b="1" dirty="0"/>
              <a:t>Complaints Closed</a:t>
            </a:r>
            <a:endParaRPr lang="en-US" b="1" dirty="0"/>
          </a:p>
          <a:p>
            <a:pPr marL="796925" lvl="4" indent="-171450">
              <a:buNone/>
              <a:tabLst>
                <a:tab pos="1606550" algn="r"/>
                <a:tab pos="2063750" algn="l"/>
                <a:tab pos="4170363" algn="r"/>
                <a:tab pos="4400550" algn="l"/>
              </a:tabLst>
            </a:pPr>
            <a:r>
              <a:rPr lang="en-US" sz="2000" dirty="0"/>
              <a:t>		225	Confirmed</a:t>
            </a:r>
          </a:p>
          <a:p>
            <a:pPr marL="796925" lvl="4" indent="-171450">
              <a:buNone/>
              <a:tabLst>
                <a:tab pos="1606550" algn="r"/>
                <a:tab pos="2063750" algn="l"/>
                <a:tab pos="4170363" algn="r"/>
                <a:tab pos="4400550" algn="l"/>
              </a:tabLst>
            </a:pPr>
            <a:r>
              <a:rPr lang="en-US" sz="2000" dirty="0"/>
              <a:t>		342		DWC Education Complaint</a:t>
            </a:r>
          </a:p>
          <a:p>
            <a:pPr marL="796925" lvl="4" indent="-171450">
              <a:buNone/>
              <a:tabLst>
                <a:tab pos="1606550" algn="r"/>
                <a:tab pos="2063750" algn="l"/>
                <a:tab pos="4170363" algn="r"/>
                <a:tab pos="4400550" algn="l"/>
              </a:tabLst>
            </a:pPr>
            <a:r>
              <a:rPr lang="en-US" sz="2000" dirty="0"/>
              <a:t>		360	Not Confirmed</a:t>
            </a:r>
          </a:p>
        </p:txBody>
      </p:sp>
      <p:sp>
        <p:nvSpPr>
          <p:cNvPr id="2" name="Title 1">
            <a:extLst>
              <a:ext uri="{FF2B5EF4-FFF2-40B4-BE49-F238E27FC236}">
                <a16:creationId xmlns:a16="http://schemas.microsoft.com/office/drawing/2014/main" id="{4A510570-5FF8-47AA-8261-741ECA707E02}"/>
              </a:ext>
            </a:extLst>
          </p:cNvPr>
          <p:cNvSpPr>
            <a:spLocks noGrp="1"/>
          </p:cNvSpPr>
          <p:nvPr>
            <p:ph type="title"/>
          </p:nvPr>
        </p:nvSpPr>
        <p:spPr/>
        <p:txBody>
          <a:bodyPr/>
          <a:lstStyle/>
          <a:p>
            <a:r>
              <a:rPr lang="en-US" sz="4800" dirty="0"/>
              <a:t>CY2020 - Complaints</a:t>
            </a:r>
            <a:endParaRPr lang="en-US" dirty="0"/>
          </a:p>
        </p:txBody>
      </p:sp>
    </p:spTree>
    <p:extLst>
      <p:ext uri="{BB962C8B-B14F-4D97-AF65-F5344CB8AC3E}">
        <p14:creationId xmlns:p14="http://schemas.microsoft.com/office/powerpoint/2010/main" val="2319740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C6F41-B66E-4572-8B4F-6421D908928B}"/>
              </a:ext>
            </a:extLst>
          </p:cNvPr>
          <p:cNvSpPr>
            <a:spLocks noGrp="1"/>
          </p:cNvSpPr>
          <p:nvPr>
            <p:ph type="title"/>
          </p:nvPr>
        </p:nvSpPr>
        <p:spPr/>
        <p:txBody>
          <a:bodyPr/>
          <a:lstStyle/>
          <a:p>
            <a:r>
              <a:rPr lang="en-US" dirty="0"/>
              <a:t>Complaint Comparison </a:t>
            </a:r>
          </a:p>
        </p:txBody>
      </p:sp>
      <p:graphicFrame>
        <p:nvGraphicFramePr>
          <p:cNvPr id="4" name="Content Placeholder 3">
            <a:extLst>
              <a:ext uri="{FF2B5EF4-FFF2-40B4-BE49-F238E27FC236}">
                <a16:creationId xmlns:a16="http://schemas.microsoft.com/office/drawing/2014/main" id="{99BFFAB4-9A82-4C32-90E0-598B6A6C359D}"/>
              </a:ext>
            </a:extLst>
          </p:cNvPr>
          <p:cNvGraphicFramePr>
            <a:graphicFrameLocks noGrp="1"/>
          </p:cNvGraphicFramePr>
          <p:nvPr>
            <p:ph idx="1"/>
            <p:extLst>
              <p:ext uri="{D42A27DB-BD31-4B8C-83A1-F6EECF244321}">
                <p14:modId xmlns:p14="http://schemas.microsoft.com/office/powerpoint/2010/main" val="3922703398"/>
              </p:ext>
            </p:extLst>
          </p:nvPr>
        </p:nvGraphicFramePr>
        <p:xfrm>
          <a:off x="1603375" y="2701637"/>
          <a:ext cx="5937250" cy="2194560"/>
        </p:xfrm>
        <a:graphic>
          <a:graphicData uri="http://schemas.openxmlformats.org/drawingml/2006/table">
            <a:tbl>
              <a:tblPr firstRow="1" firstCol="1" bandRow="1"/>
              <a:tblGrid>
                <a:gridCol w="1483995">
                  <a:extLst>
                    <a:ext uri="{9D8B030D-6E8A-4147-A177-3AD203B41FA5}">
                      <a16:colId xmlns:a16="http://schemas.microsoft.com/office/drawing/2014/main" val="3470827772"/>
                    </a:ext>
                  </a:extLst>
                </a:gridCol>
                <a:gridCol w="1483995">
                  <a:extLst>
                    <a:ext uri="{9D8B030D-6E8A-4147-A177-3AD203B41FA5}">
                      <a16:colId xmlns:a16="http://schemas.microsoft.com/office/drawing/2014/main" val="1119404805"/>
                    </a:ext>
                  </a:extLst>
                </a:gridCol>
                <a:gridCol w="1484630">
                  <a:extLst>
                    <a:ext uri="{9D8B030D-6E8A-4147-A177-3AD203B41FA5}">
                      <a16:colId xmlns:a16="http://schemas.microsoft.com/office/drawing/2014/main" val="1964185997"/>
                    </a:ext>
                  </a:extLst>
                </a:gridCol>
                <a:gridCol w="1484630">
                  <a:extLst>
                    <a:ext uri="{9D8B030D-6E8A-4147-A177-3AD203B41FA5}">
                      <a16:colId xmlns:a16="http://schemas.microsoft.com/office/drawing/2014/main" val="1217719785"/>
                    </a:ext>
                  </a:extLst>
                </a:gridCol>
              </a:tblGrid>
              <a:tr h="586085">
                <a:tc>
                  <a:txBody>
                    <a:bodyPr/>
                    <a:lstStyle/>
                    <a:p>
                      <a:pPr marL="0" marR="0" algn="ctr">
                        <a:spcBef>
                          <a:spcPts val="0"/>
                        </a:spcBef>
                        <a:spcAft>
                          <a:spcPts val="0"/>
                        </a:spcAft>
                      </a:pPr>
                      <a:r>
                        <a:rPr lang="en-US" sz="2400">
                          <a:effectLst/>
                          <a:latin typeface="Calibri" panose="020F0502020204030204" pitchFamily="34" charset="0"/>
                          <a:ea typeface="Calibri" panose="020F0502020204030204" pitchFamily="34" charset="0"/>
                        </a:rPr>
                        <a:t>Feb 2020</a:t>
                      </a:r>
                    </a:p>
                    <a:p>
                      <a:pPr marL="0" marR="0" algn="ctr">
                        <a:spcBef>
                          <a:spcPts val="0"/>
                        </a:spcBef>
                        <a:spcAft>
                          <a:spcPts val="0"/>
                        </a:spcAft>
                      </a:pPr>
                      <a:r>
                        <a:rPr lang="en-US" sz="2400">
                          <a:effectLst/>
                          <a:latin typeface="Calibri" panose="020F0502020204030204" pitchFamily="34" charset="0"/>
                          <a:ea typeface="Calibri" panose="020F0502020204030204" pitchFamily="34" charset="0"/>
                        </a:rPr>
                        <a:t>187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effectLst/>
                          <a:latin typeface="Calibri" panose="020F0502020204030204" pitchFamily="34" charset="0"/>
                          <a:ea typeface="Calibri" panose="020F0502020204030204" pitchFamily="34" charset="0"/>
                        </a:rPr>
                        <a:t>Mar 2020</a:t>
                      </a:r>
                    </a:p>
                    <a:p>
                      <a:pPr marL="0" marR="0" algn="ctr">
                        <a:spcBef>
                          <a:spcPts val="0"/>
                        </a:spcBef>
                        <a:spcAft>
                          <a:spcPts val="0"/>
                        </a:spcAft>
                      </a:pPr>
                      <a:r>
                        <a:rPr lang="en-US" sz="2400" dirty="0">
                          <a:effectLst/>
                          <a:latin typeface="Calibri" panose="020F0502020204030204" pitchFamily="34" charset="0"/>
                          <a:ea typeface="Calibri" panose="020F0502020204030204" pitchFamily="34" charset="0"/>
                        </a:rPr>
                        <a:t>165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effectLst/>
                          <a:latin typeface="Calibri" panose="020F0502020204030204" pitchFamily="34" charset="0"/>
                          <a:ea typeface="Calibri" panose="020F0502020204030204" pitchFamily="34" charset="0"/>
                        </a:rPr>
                        <a:t>Apr 2020</a:t>
                      </a:r>
                    </a:p>
                    <a:p>
                      <a:pPr marL="0" marR="0" algn="ctr">
                        <a:spcBef>
                          <a:spcPts val="0"/>
                        </a:spcBef>
                        <a:spcAft>
                          <a:spcPts val="0"/>
                        </a:spcAft>
                      </a:pPr>
                      <a:r>
                        <a:rPr lang="en-US" sz="2400">
                          <a:effectLst/>
                          <a:latin typeface="Calibri" panose="020F0502020204030204" pitchFamily="34" charset="0"/>
                          <a:ea typeface="Calibri" panose="020F0502020204030204" pitchFamily="34" charset="0"/>
                        </a:rPr>
                        <a:t>89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effectLst/>
                          <a:latin typeface="Calibri" panose="020F0502020204030204" pitchFamily="34" charset="0"/>
                          <a:ea typeface="Calibri" panose="020F0502020204030204" pitchFamily="34" charset="0"/>
                        </a:rPr>
                        <a:t>Quarter Volume</a:t>
                      </a:r>
                    </a:p>
                    <a:p>
                      <a:pPr marL="0" marR="0" algn="ctr">
                        <a:spcBef>
                          <a:spcPts val="0"/>
                        </a:spcBef>
                        <a:spcAft>
                          <a:spcPts val="0"/>
                        </a:spcAft>
                      </a:pPr>
                      <a:r>
                        <a:rPr lang="en-US" sz="2400">
                          <a:effectLst/>
                          <a:latin typeface="Calibri" panose="020F0502020204030204" pitchFamily="34" charset="0"/>
                          <a:ea typeface="Calibri" panose="020F0502020204030204" pitchFamily="34" charset="0"/>
                        </a:rPr>
                        <a:t>441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8030065"/>
                  </a:ext>
                </a:extLst>
              </a:tr>
              <a:tr h="577697">
                <a:tc>
                  <a:txBody>
                    <a:bodyPr/>
                    <a:lstStyle/>
                    <a:p>
                      <a:pPr marL="0" marR="0" algn="ctr">
                        <a:spcBef>
                          <a:spcPts val="0"/>
                        </a:spcBef>
                        <a:spcAft>
                          <a:spcPts val="0"/>
                        </a:spcAft>
                      </a:pPr>
                      <a:r>
                        <a:rPr lang="en-US" sz="2400">
                          <a:effectLst/>
                          <a:latin typeface="Calibri" panose="020F0502020204030204" pitchFamily="34" charset="0"/>
                          <a:ea typeface="Calibri" panose="020F0502020204030204" pitchFamily="34" charset="0"/>
                        </a:rPr>
                        <a:t>Nov 2019</a:t>
                      </a:r>
                    </a:p>
                    <a:p>
                      <a:pPr marL="0" marR="0" algn="ctr">
                        <a:spcBef>
                          <a:spcPts val="0"/>
                        </a:spcBef>
                        <a:spcAft>
                          <a:spcPts val="0"/>
                        </a:spcAft>
                      </a:pPr>
                      <a:r>
                        <a:rPr lang="en-US" sz="2400">
                          <a:effectLst/>
                          <a:latin typeface="Calibri" panose="020F0502020204030204" pitchFamily="34" charset="0"/>
                          <a:ea typeface="Calibri" panose="020F0502020204030204" pitchFamily="34" charset="0"/>
                        </a:rPr>
                        <a:t>174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effectLst/>
                          <a:latin typeface="Calibri" panose="020F0502020204030204" pitchFamily="34" charset="0"/>
                          <a:ea typeface="Calibri" panose="020F0502020204030204" pitchFamily="34" charset="0"/>
                        </a:rPr>
                        <a:t>Dec 2019</a:t>
                      </a:r>
                    </a:p>
                    <a:p>
                      <a:pPr marL="0" marR="0" algn="ctr">
                        <a:spcBef>
                          <a:spcPts val="0"/>
                        </a:spcBef>
                        <a:spcAft>
                          <a:spcPts val="0"/>
                        </a:spcAft>
                      </a:pPr>
                      <a:r>
                        <a:rPr lang="en-US" sz="2400" dirty="0">
                          <a:effectLst/>
                          <a:latin typeface="Calibri" panose="020F0502020204030204" pitchFamily="34" charset="0"/>
                          <a:ea typeface="Calibri" panose="020F0502020204030204" pitchFamily="34" charset="0"/>
                        </a:rPr>
                        <a:t>294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effectLst/>
                          <a:latin typeface="Calibri" panose="020F0502020204030204" pitchFamily="34" charset="0"/>
                          <a:ea typeface="Calibri" panose="020F0502020204030204" pitchFamily="34" charset="0"/>
                        </a:rPr>
                        <a:t>Jan 2020</a:t>
                      </a:r>
                    </a:p>
                    <a:p>
                      <a:pPr marL="0" marR="0" algn="ctr">
                        <a:spcBef>
                          <a:spcPts val="0"/>
                        </a:spcBef>
                        <a:spcAft>
                          <a:spcPts val="0"/>
                        </a:spcAft>
                      </a:pPr>
                      <a:r>
                        <a:rPr lang="en-US" sz="2400">
                          <a:effectLst/>
                          <a:latin typeface="Calibri" panose="020F0502020204030204" pitchFamily="34" charset="0"/>
                          <a:ea typeface="Calibri" panose="020F0502020204030204" pitchFamily="34" charset="0"/>
                        </a:rPr>
                        <a:t>246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effectLst/>
                          <a:latin typeface="Calibri" panose="020F0502020204030204" pitchFamily="34" charset="0"/>
                          <a:ea typeface="Calibri" panose="020F0502020204030204" pitchFamily="34" charset="0"/>
                        </a:rPr>
                        <a:t>Quarter Volume</a:t>
                      </a:r>
                    </a:p>
                    <a:p>
                      <a:pPr marL="0" marR="0" algn="ctr">
                        <a:spcBef>
                          <a:spcPts val="0"/>
                        </a:spcBef>
                        <a:spcAft>
                          <a:spcPts val="0"/>
                        </a:spcAft>
                      </a:pPr>
                      <a:r>
                        <a:rPr lang="en-US" sz="2400" dirty="0">
                          <a:effectLst/>
                          <a:latin typeface="Calibri" panose="020F0502020204030204" pitchFamily="34" charset="0"/>
                          <a:ea typeface="Calibri" panose="020F0502020204030204" pitchFamily="34" charset="0"/>
                        </a:rPr>
                        <a:t>714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0192950"/>
                  </a:ext>
                </a:extLst>
              </a:tr>
            </a:tbl>
          </a:graphicData>
        </a:graphic>
      </p:graphicFrame>
      <p:sp>
        <p:nvSpPr>
          <p:cNvPr id="5" name="Rectangle 1">
            <a:extLst>
              <a:ext uri="{FF2B5EF4-FFF2-40B4-BE49-F238E27FC236}">
                <a16:creationId xmlns:a16="http://schemas.microsoft.com/office/drawing/2014/main" id="{DC8DD8B8-D426-4340-BF16-4D1261BDDCBB}"/>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Arial" panose="020B0604020202020204" pitchFamily="34" charset="0"/>
                <a:ea typeface="Calibri" panose="020F0502020204030204" pitchFamily="34" charset="0"/>
              </a:rPr>
              <a:t>Quarter Comparison</a:t>
            </a:r>
            <a:endParaRPr kumimoji="0" lang="en-US" altLang="en-US" sz="6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00990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1500188"/>
          </a:xfrm>
        </p:spPr>
        <p:txBody>
          <a:bodyPr/>
          <a:lstStyle/>
          <a:p>
            <a:r>
              <a:rPr lang="en-US" dirty="0"/>
              <a:t>		DWC Fraud</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78121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FCEC5-87AD-4D62-9B1E-112B1CAC9BDD}"/>
              </a:ext>
            </a:extLst>
          </p:cNvPr>
          <p:cNvSpPr>
            <a:spLocks noGrp="1"/>
          </p:cNvSpPr>
          <p:nvPr>
            <p:ph type="title"/>
          </p:nvPr>
        </p:nvSpPr>
        <p:spPr/>
        <p:txBody>
          <a:bodyPr/>
          <a:lstStyle/>
          <a:p>
            <a:r>
              <a:rPr lang="en-US" dirty="0"/>
              <a:t>Fraud Definition</a:t>
            </a:r>
          </a:p>
        </p:txBody>
      </p:sp>
      <p:sp>
        <p:nvSpPr>
          <p:cNvPr id="3" name="Content Placeholder 2">
            <a:extLst>
              <a:ext uri="{FF2B5EF4-FFF2-40B4-BE49-F238E27FC236}">
                <a16:creationId xmlns:a16="http://schemas.microsoft.com/office/drawing/2014/main" id="{7970F3D5-381F-4C74-ACA5-3AA9F6382FB7}"/>
              </a:ext>
            </a:extLst>
          </p:cNvPr>
          <p:cNvSpPr>
            <a:spLocks noGrp="1"/>
          </p:cNvSpPr>
          <p:nvPr>
            <p:ph idx="1"/>
          </p:nvPr>
        </p:nvSpPr>
        <p:spPr>
          <a:xfrm>
            <a:off x="360218" y="1690689"/>
            <a:ext cx="8423564" cy="4486274"/>
          </a:xfrm>
        </p:spPr>
        <p:txBody>
          <a:bodyPr>
            <a:normAutofit/>
          </a:bodyPr>
          <a:lstStyle/>
          <a:p>
            <a:r>
              <a:rPr lang="en-US" sz="3200" dirty="0"/>
              <a:t>Per Black’s Law Dictionary: </a:t>
            </a:r>
          </a:p>
          <a:p>
            <a:pPr marL="0" indent="0">
              <a:buNone/>
            </a:pPr>
            <a:r>
              <a:rPr lang="en-US" i="1" dirty="0"/>
              <a:t>“Fraud includes any intentional or deliberate act to deprive another of property or money by guile, deception, or other unfair means.”</a:t>
            </a:r>
          </a:p>
          <a:p>
            <a:pPr marL="0" indent="0">
              <a:buNone/>
            </a:pPr>
            <a:endParaRPr lang="en-US" i="1" dirty="0"/>
          </a:p>
          <a:p>
            <a:pPr marL="0" indent="0">
              <a:buNone/>
            </a:pPr>
            <a:r>
              <a:rPr lang="en-US" i="1" dirty="0">
                <a:hlinkClick r:id="rId3"/>
              </a:rPr>
              <a:t>https://www.acfe.com/fraud-101.aspx</a:t>
            </a:r>
            <a:endParaRPr lang="en-US" i="1" dirty="0"/>
          </a:p>
          <a:p>
            <a:pPr marL="457200" lvl="1" indent="0">
              <a:buNone/>
            </a:pPr>
            <a:endParaRPr lang="en-US" i="1" dirty="0"/>
          </a:p>
        </p:txBody>
      </p:sp>
    </p:spTree>
    <p:extLst>
      <p:ext uri="{BB962C8B-B14F-4D97-AF65-F5344CB8AC3E}">
        <p14:creationId xmlns:p14="http://schemas.microsoft.com/office/powerpoint/2010/main" val="27714215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FD671-9D7D-4D4F-A232-2F0DE4A39CEE}"/>
              </a:ext>
            </a:extLst>
          </p:cNvPr>
          <p:cNvSpPr>
            <a:spLocks noGrp="1"/>
          </p:cNvSpPr>
          <p:nvPr>
            <p:ph type="title"/>
          </p:nvPr>
        </p:nvSpPr>
        <p:spPr/>
        <p:txBody>
          <a:bodyPr/>
          <a:lstStyle/>
          <a:p>
            <a:r>
              <a:rPr lang="en-US" dirty="0"/>
              <a:t>Fraud Schemes</a:t>
            </a:r>
          </a:p>
        </p:txBody>
      </p:sp>
      <p:sp>
        <p:nvSpPr>
          <p:cNvPr id="3" name="Content Placeholder 2">
            <a:extLst>
              <a:ext uri="{FF2B5EF4-FFF2-40B4-BE49-F238E27FC236}">
                <a16:creationId xmlns:a16="http://schemas.microsoft.com/office/drawing/2014/main" id="{05B4E447-BF10-49F5-855D-F71FB881D34E}"/>
              </a:ext>
            </a:extLst>
          </p:cNvPr>
          <p:cNvSpPr>
            <a:spLocks noGrp="1"/>
          </p:cNvSpPr>
          <p:nvPr>
            <p:ph idx="1"/>
          </p:nvPr>
        </p:nvSpPr>
        <p:spPr/>
        <p:txBody>
          <a:bodyPr/>
          <a:lstStyle/>
          <a:p>
            <a:r>
              <a:rPr lang="en-US" dirty="0"/>
              <a:t>Types of fraud the DWC Fraud and Prosecution teams investigate:</a:t>
            </a:r>
          </a:p>
          <a:p>
            <a:pPr lvl="1"/>
            <a:r>
              <a:rPr lang="en-US" dirty="0"/>
              <a:t>Billing for services not performed by attorneys and healthcare providers.</a:t>
            </a:r>
          </a:p>
          <a:p>
            <a:pPr lvl="1"/>
            <a:r>
              <a:rPr lang="en-US" dirty="0"/>
              <a:t>Under reporting employees or misclassifying high risk employees in order to obtain lower premium rates.</a:t>
            </a:r>
          </a:p>
          <a:p>
            <a:pPr lvl="1"/>
            <a:r>
              <a:rPr lang="en-US" dirty="0"/>
              <a:t>Working &amp; drawing benefits.</a:t>
            </a:r>
          </a:p>
          <a:p>
            <a:pPr lvl="1"/>
            <a:r>
              <a:rPr lang="en-US" dirty="0"/>
              <a:t>Falsifying documents to keep from having to pay benefits.</a:t>
            </a:r>
          </a:p>
          <a:p>
            <a:endParaRPr lang="en-US" dirty="0"/>
          </a:p>
        </p:txBody>
      </p:sp>
    </p:spTree>
    <p:extLst>
      <p:ext uri="{BB962C8B-B14F-4D97-AF65-F5344CB8AC3E}">
        <p14:creationId xmlns:p14="http://schemas.microsoft.com/office/powerpoint/2010/main" val="2960529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AFCB44F-87AE-4BEB-800A-96E84FAB1D98}"/>
              </a:ext>
            </a:extLst>
          </p:cNvPr>
          <p:cNvSpPr txBox="1"/>
          <p:nvPr/>
        </p:nvSpPr>
        <p:spPr>
          <a:xfrm>
            <a:off x="4794709" y="5923065"/>
            <a:ext cx="4161786" cy="246221"/>
          </a:xfrm>
          <a:prstGeom prst="rect">
            <a:avLst/>
          </a:prstGeom>
          <a:noFill/>
        </p:spPr>
        <p:txBody>
          <a:bodyPr wrap="square" rtlCol="0">
            <a:spAutoFit/>
          </a:bodyPr>
          <a:lstStyle/>
          <a:p>
            <a:pPr algn="r"/>
            <a:r>
              <a:rPr lang="en-US" sz="1000" i="1" dirty="0">
                <a:latin typeface="Segoe UI" panose="020B0502040204020203" pitchFamily="34" charset="0"/>
                <a:ea typeface="Segoe UI" panose="020B0502040204020203" pitchFamily="34" charset="0"/>
                <a:cs typeface="Segoe UI" panose="020B0502040204020203" pitchFamily="34" charset="0"/>
              </a:rPr>
              <a:t>*Based on data received as of 4/15/2020</a:t>
            </a:r>
            <a:endParaRPr lang="en-US" sz="1000" i="1" dirty="0">
              <a:highlight>
                <a:srgbClr val="FFFF00"/>
              </a:highlight>
              <a:latin typeface="Segoe UI" panose="020B0502040204020203" pitchFamily="34" charset="0"/>
              <a:ea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p:txBody>
          <a:bodyPr/>
          <a:lstStyle/>
          <a:p>
            <a:pPr marL="0" lvl="1" indent="0">
              <a:lnSpc>
                <a:spcPct val="100000"/>
              </a:lnSpc>
              <a:spcBef>
                <a:spcPts val="600"/>
              </a:spcBef>
              <a:spcAft>
                <a:spcPts val="1200"/>
              </a:spcAft>
              <a:buNone/>
              <a:tabLst>
                <a:tab pos="1314450" algn="r"/>
                <a:tab pos="1428750" algn="l"/>
              </a:tabLst>
            </a:pPr>
            <a:r>
              <a:rPr lang="en-US" dirty="0"/>
              <a:t>	</a:t>
            </a:r>
            <a:r>
              <a:rPr lang="en-US" sz="3600" b="1" dirty="0"/>
              <a:t> 487</a:t>
            </a:r>
            <a:r>
              <a:rPr lang="en-US" sz="3600" dirty="0"/>
              <a:t>	- Fraud referrals received</a:t>
            </a:r>
          </a:p>
          <a:p>
            <a:pPr marL="0" lvl="1" indent="0">
              <a:lnSpc>
                <a:spcPct val="100000"/>
              </a:lnSpc>
              <a:spcBef>
                <a:spcPts val="600"/>
              </a:spcBef>
              <a:spcAft>
                <a:spcPts val="1200"/>
              </a:spcAft>
              <a:buNone/>
              <a:tabLst>
                <a:tab pos="1314450" algn="r"/>
                <a:tab pos="1428750" algn="l"/>
              </a:tabLst>
            </a:pPr>
            <a:r>
              <a:rPr lang="en-US" sz="3600" dirty="0"/>
              <a:t>	</a:t>
            </a:r>
            <a:r>
              <a:rPr lang="en-US" sz="3600" b="1" dirty="0"/>
              <a:t>124</a:t>
            </a:r>
            <a:r>
              <a:rPr lang="en-US" sz="3600" dirty="0"/>
              <a:t>	- Fraud cases open*</a:t>
            </a:r>
          </a:p>
          <a:p>
            <a:pPr marL="0" lvl="1" indent="0">
              <a:lnSpc>
                <a:spcPct val="100000"/>
              </a:lnSpc>
              <a:spcBef>
                <a:spcPts val="600"/>
              </a:spcBef>
              <a:spcAft>
                <a:spcPts val="1200"/>
              </a:spcAft>
              <a:buNone/>
              <a:tabLst>
                <a:tab pos="1314450" algn="r"/>
                <a:tab pos="1428750" algn="l"/>
              </a:tabLst>
            </a:pPr>
            <a:r>
              <a:rPr lang="en-US" sz="3600" dirty="0"/>
              <a:t>	</a:t>
            </a:r>
            <a:r>
              <a:rPr lang="en-US" sz="3600" b="1" dirty="0"/>
              <a:t>512</a:t>
            </a:r>
            <a:r>
              <a:rPr lang="en-US" sz="3600" dirty="0"/>
              <a:t>	- Fraud cases closed</a:t>
            </a:r>
          </a:p>
          <a:p>
            <a:pPr marL="0" lvl="1" indent="0">
              <a:lnSpc>
                <a:spcPct val="100000"/>
              </a:lnSpc>
              <a:spcBef>
                <a:spcPts val="600"/>
              </a:spcBef>
              <a:spcAft>
                <a:spcPts val="1200"/>
              </a:spcAft>
              <a:buNone/>
              <a:tabLst>
                <a:tab pos="1314450" algn="r"/>
                <a:tab pos="1428750" algn="l"/>
              </a:tabLst>
            </a:pPr>
            <a:r>
              <a:rPr lang="en-US" sz="3600" dirty="0"/>
              <a:t>	</a:t>
            </a:r>
            <a:r>
              <a:rPr lang="en-US" sz="3600" b="1" dirty="0"/>
              <a:t>0</a:t>
            </a:r>
            <a:r>
              <a:rPr lang="en-US" sz="3600" dirty="0"/>
              <a:t>	- Fraud referrals for prosecution</a:t>
            </a:r>
            <a:endParaRPr lang="en-US" dirty="0"/>
          </a:p>
        </p:txBody>
      </p:sp>
      <p:sp>
        <p:nvSpPr>
          <p:cNvPr id="2" name="Title 1"/>
          <p:cNvSpPr>
            <a:spLocks noGrp="1"/>
          </p:cNvSpPr>
          <p:nvPr>
            <p:ph type="title"/>
          </p:nvPr>
        </p:nvSpPr>
        <p:spPr/>
        <p:txBody>
          <a:bodyPr/>
          <a:lstStyle/>
          <a:p>
            <a:r>
              <a:rPr lang="en-US" dirty="0"/>
              <a:t>CY2020 – DWC Fraud Stats</a:t>
            </a:r>
          </a:p>
        </p:txBody>
      </p:sp>
    </p:spTree>
    <p:extLst>
      <p:ext uri="{BB962C8B-B14F-4D97-AF65-F5344CB8AC3E}">
        <p14:creationId xmlns:p14="http://schemas.microsoft.com/office/powerpoint/2010/main" val="1114775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AE8AAA0-5A15-4414-A81C-FEEE665627B7}"/>
              </a:ext>
            </a:extLst>
          </p:cNvPr>
          <p:cNvSpPr txBox="1"/>
          <p:nvPr/>
        </p:nvSpPr>
        <p:spPr>
          <a:xfrm>
            <a:off x="4794709" y="5923065"/>
            <a:ext cx="4161786" cy="246221"/>
          </a:xfrm>
          <a:prstGeom prst="rect">
            <a:avLst/>
          </a:prstGeom>
          <a:noFill/>
        </p:spPr>
        <p:txBody>
          <a:bodyPr wrap="square" rtlCol="0">
            <a:spAutoFit/>
          </a:bodyPr>
          <a:lstStyle/>
          <a:p>
            <a:pPr algn="r"/>
            <a:r>
              <a:rPr lang="en-US" sz="1000" i="1" dirty="0">
                <a:latin typeface="Segoe UI" panose="020B0502040204020203" pitchFamily="34" charset="0"/>
                <a:ea typeface="Segoe UI" panose="020B0502040204020203" pitchFamily="34" charset="0"/>
                <a:cs typeface="Segoe UI" panose="020B0502040204020203" pitchFamily="34" charset="0"/>
              </a:rPr>
              <a:t>*Based on data received as of 4/15/2020</a:t>
            </a:r>
            <a:endParaRPr lang="en-US" sz="1000" i="1" dirty="0">
              <a:highlight>
                <a:srgbClr val="FFFF00"/>
              </a:highlight>
              <a:latin typeface="Segoe UI" panose="020B0502040204020203" pitchFamily="34" charset="0"/>
              <a:ea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697758" y="2023439"/>
            <a:ext cx="7817592" cy="3621223"/>
          </a:xfrm>
        </p:spPr>
        <p:txBody>
          <a:bodyPr>
            <a:normAutofit/>
          </a:bodyPr>
          <a:lstStyle/>
          <a:p>
            <a:r>
              <a:rPr lang="en-US" sz="4000" b="1" dirty="0"/>
              <a:t>Indictments – 2</a:t>
            </a:r>
            <a:endParaRPr lang="en-US" sz="4000" dirty="0"/>
          </a:p>
          <a:p>
            <a:pPr marL="0" indent="0">
              <a:buNone/>
            </a:pPr>
            <a:r>
              <a:rPr lang="en-US" sz="4000" b="1" dirty="0"/>
              <a:t>	1 </a:t>
            </a:r>
            <a:r>
              <a:rPr lang="en-US" sz="4000" dirty="0"/>
              <a:t>Health Care Provider</a:t>
            </a:r>
          </a:p>
          <a:p>
            <a:pPr marL="0" indent="0">
              <a:buNone/>
            </a:pPr>
            <a:r>
              <a:rPr lang="en-US" sz="4000" dirty="0"/>
              <a:t>	</a:t>
            </a:r>
            <a:r>
              <a:rPr lang="en-US" sz="4000" b="1" dirty="0"/>
              <a:t>1</a:t>
            </a:r>
            <a:r>
              <a:rPr lang="en-US" sz="4000" dirty="0"/>
              <a:t> Injured Employee</a:t>
            </a:r>
          </a:p>
          <a:p>
            <a:pPr marL="0" lvl="1" indent="0">
              <a:lnSpc>
                <a:spcPct val="100000"/>
              </a:lnSpc>
              <a:spcBef>
                <a:spcPts val="600"/>
              </a:spcBef>
              <a:spcAft>
                <a:spcPts val="1200"/>
              </a:spcAft>
              <a:buNone/>
              <a:tabLst>
                <a:tab pos="1314450" algn="r"/>
                <a:tab pos="1428750" algn="l"/>
              </a:tabLst>
            </a:pPr>
            <a:r>
              <a:rPr lang="en-US" sz="4000" dirty="0"/>
              <a:t>	</a:t>
            </a:r>
            <a:endParaRPr lang="en-US" sz="4000" b="1" dirty="0">
              <a:highlight>
                <a:srgbClr val="FFFF00"/>
              </a:highlight>
            </a:endParaRPr>
          </a:p>
        </p:txBody>
      </p:sp>
      <p:sp>
        <p:nvSpPr>
          <p:cNvPr id="2" name="Title 1"/>
          <p:cNvSpPr>
            <a:spLocks noGrp="1"/>
          </p:cNvSpPr>
          <p:nvPr>
            <p:ph type="title"/>
          </p:nvPr>
        </p:nvSpPr>
        <p:spPr/>
        <p:txBody>
          <a:bodyPr/>
          <a:lstStyle/>
          <a:p>
            <a:r>
              <a:rPr lang="en-US" dirty="0"/>
              <a:t>CY2020 – DWC Prosecution Stats</a:t>
            </a:r>
          </a:p>
        </p:txBody>
      </p:sp>
    </p:spTree>
    <p:extLst>
      <p:ext uri="{BB962C8B-B14F-4D97-AF65-F5344CB8AC3E}">
        <p14:creationId xmlns:p14="http://schemas.microsoft.com/office/powerpoint/2010/main" val="4133300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05A506-39F7-4703-BE66-21244DA7AE9E}"/>
              </a:ext>
            </a:extLst>
          </p:cNvPr>
          <p:cNvSpPr>
            <a:spLocks noGrp="1"/>
          </p:cNvSpPr>
          <p:nvPr>
            <p:ph idx="1"/>
          </p:nvPr>
        </p:nvSpPr>
        <p:spPr/>
        <p:txBody>
          <a:bodyPr/>
          <a:lstStyle/>
          <a:p>
            <a:r>
              <a:rPr lang="en-US" sz="4000" b="1" dirty="0"/>
              <a:t>Convictions – 2 </a:t>
            </a:r>
          </a:p>
          <a:p>
            <a:pPr marL="0" indent="0">
              <a:buNone/>
            </a:pPr>
            <a:r>
              <a:rPr lang="en-US" sz="4000" dirty="0"/>
              <a:t>	</a:t>
            </a:r>
            <a:r>
              <a:rPr lang="en-US" sz="4000" b="1" dirty="0"/>
              <a:t>1</a:t>
            </a:r>
            <a:r>
              <a:rPr lang="en-US" sz="4000" dirty="0"/>
              <a:t> Employer</a:t>
            </a:r>
          </a:p>
          <a:p>
            <a:pPr marL="0" indent="0">
              <a:buNone/>
            </a:pPr>
            <a:r>
              <a:rPr lang="en-US" sz="4000" dirty="0"/>
              <a:t>	</a:t>
            </a:r>
            <a:r>
              <a:rPr lang="en-US" sz="4000" b="1" dirty="0"/>
              <a:t>1</a:t>
            </a:r>
            <a:r>
              <a:rPr lang="en-US" sz="4000" dirty="0"/>
              <a:t> Injured Employee</a:t>
            </a:r>
          </a:p>
          <a:p>
            <a:pPr marL="0" indent="0">
              <a:buNone/>
            </a:pPr>
            <a:endParaRPr lang="en-US" dirty="0"/>
          </a:p>
        </p:txBody>
      </p:sp>
      <p:sp>
        <p:nvSpPr>
          <p:cNvPr id="4" name="Title 1">
            <a:extLst>
              <a:ext uri="{FF2B5EF4-FFF2-40B4-BE49-F238E27FC236}">
                <a16:creationId xmlns:a16="http://schemas.microsoft.com/office/drawing/2014/main" id="{1C9D85AA-BCBB-4F85-B6FF-B87D6CBBA292}"/>
              </a:ext>
            </a:extLst>
          </p:cNvPr>
          <p:cNvSpPr>
            <a:spLocks noGrp="1"/>
          </p:cNvSpPr>
          <p:nvPr>
            <p:ph type="title"/>
          </p:nvPr>
        </p:nvSpPr>
        <p:spPr>
          <a:xfrm>
            <a:off x="628650" y="365125"/>
            <a:ext cx="7886700" cy="1325563"/>
          </a:xfrm>
        </p:spPr>
        <p:txBody>
          <a:bodyPr/>
          <a:lstStyle/>
          <a:p>
            <a:r>
              <a:rPr lang="en-US" dirty="0"/>
              <a:t>CY2020 – DWC Prosecution Stats</a:t>
            </a:r>
          </a:p>
        </p:txBody>
      </p:sp>
    </p:spTree>
    <p:extLst>
      <p:ext uri="{BB962C8B-B14F-4D97-AF65-F5344CB8AC3E}">
        <p14:creationId xmlns:p14="http://schemas.microsoft.com/office/powerpoint/2010/main" val="2524911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endParaRPr lang="en-US" dirty="0"/>
          </a:p>
        </p:txBody>
      </p:sp>
      <p:sp>
        <p:nvSpPr>
          <p:cNvPr id="2" name="Title 1"/>
          <p:cNvSpPr>
            <a:spLocks noGrp="1"/>
          </p:cNvSpPr>
          <p:nvPr>
            <p:ph type="title"/>
          </p:nvPr>
        </p:nvSpPr>
        <p:spPr>
          <a:xfrm>
            <a:off x="623888" y="1709739"/>
            <a:ext cx="7886700" cy="1719261"/>
          </a:xfrm>
        </p:spPr>
        <p:txBody>
          <a:bodyPr/>
          <a:lstStyle/>
          <a:p>
            <a:r>
              <a:rPr lang="en-US" dirty="0"/>
              <a:t>    Enforcement Update</a:t>
            </a:r>
          </a:p>
        </p:txBody>
      </p:sp>
    </p:spTree>
    <p:extLst>
      <p:ext uri="{BB962C8B-B14F-4D97-AF65-F5344CB8AC3E}">
        <p14:creationId xmlns:p14="http://schemas.microsoft.com/office/powerpoint/2010/main" val="2799197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r>
              <a:rPr lang="en-US" b="1" dirty="0"/>
              <a:t> </a:t>
            </a:r>
            <a:r>
              <a:rPr lang="en-US" dirty="0"/>
              <a:t>Items</a:t>
            </a:r>
          </a:p>
        </p:txBody>
      </p:sp>
      <p:sp>
        <p:nvSpPr>
          <p:cNvPr id="3" name="Content Placeholder 2"/>
          <p:cNvSpPr>
            <a:spLocks noGrp="1"/>
          </p:cNvSpPr>
          <p:nvPr>
            <p:ph idx="1"/>
          </p:nvPr>
        </p:nvSpPr>
        <p:spPr>
          <a:xfrm>
            <a:off x="628650" y="1586753"/>
            <a:ext cx="7886700" cy="4590210"/>
          </a:xfrm>
        </p:spPr>
        <p:txBody>
          <a:bodyPr>
            <a:normAutofit fontScale="92500" lnSpcReduction="10000"/>
          </a:bodyPr>
          <a:lstStyle/>
          <a:p>
            <a:r>
              <a:rPr lang="en-US" dirty="0"/>
              <a:t>Welcome</a:t>
            </a:r>
          </a:p>
          <a:p>
            <a:r>
              <a:rPr lang="en-US" dirty="0"/>
              <a:t>Introduction of Deputy Commissioner of Legal Services</a:t>
            </a:r>
          </a:p>
          <a:p>
            <a:r>
              <a:rPr lang="en-US" dirty="0"/>
              <a:t>Office of Medical Advisor Update</a:t>
            </a:r>
          </a:p>
          <a:p>
            <a:r>
              <a:rPr lang="en-US" dirty="0"/>
              <a:t>DD and Business Process Update</a:t>
            </a:r>
          </a:p>
          <a:p>
            <a:r>
              <a:rPr lang="en-US" dirty="0"/>
              <a:t>Compliance and Investigations Update</a:t>
            </a:r>
          </a:p>
          <a:p>
            <a:r>
              <a:rPr lang="en-US" dirty="0"/>
              <a:t>Telemedicine Update</a:t>
            </a:r>
          </a:p>
          <a:p>
            <a:r>
              <a:rPr lang="en-US" dirty="0"/>
              <a:t>MFDR Update</a:t>
            </a:r>
          </a:p>
          <a:p>
            <a:r>
              <a:rPr lang="en-US" dirty="0"/>
              <a:t>Patients Medical Court Case</a:t>
            </a:r>
          </a:p>
          <a:p>
            <a:r>
              <a:rPr lang="en-US" dirty="0"/>
              <a:t>Q&amp;A </a:t>
            </a:r>
          </a:p>
          <a:p>
            <a:r>
              <a:rPr lang="en-US" dirty="0"/>
              <a:t>Closing</a:t>
            </a:r>
          </a:p>
        </p:txBody>
      </p:sp>
    </p:spTree>
    <p:extLst>
      <p:ext uri="{BB962C8B-B14F-4D97-AF65-F5344CB8AC3E}">
        <p14:creationId xmlns:p14="http://schemas.microsoft.com/office/powerpoint/2010/main" val="13149238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Enforcement Key Initiatives</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Strategies DWC Enforcement uses to improve market compliance and case processing:</a:t>
            </a:r>
          </a:p>
          <a:p>
            <a:r>
              <a:rPr lang="en-US" dirty="0"/>
              <a:t>Using clear, express statutory authority for all enforcement cases;</a:t>
            </a:r>
          </a:p>
          <a:p>
            <a:r>
              <a:rPr lang="en-US" dirty="0"/>
              <a:t>Informing workers’ compensation stakeholders about compliance goals;</a:t>
            </a:r>
          </a:p>
          <a:p>
            <a:r>
              <a:rPr lang="en-US" dirty="0"/>
              <a:t>Partnering with Division of Workers’ Compensation program areas to foster compliance;</a:t>
            </a:r>
          </a:p>
          <a:p>
            <a:r>
              <a:rPr lang="en-US" dirty="0"/>
              <a:t>Assisting the Office of the Medical Advisor;</a:t>
            </a:r>
          </a:p>
          <a:p>
            <a:r>
              <a:rPr lang="en-US" dirty="0"/>
              <a:t>Providing swift, appropriate actions for statutory and rule violations.</a:t>
            </a:r>
          </a:p>
        </p:txBody>
      </p:sp>
    </p:spTree>
    <p:extLst>
      <p:ext uri="{BB962C8B-B14F-4D97-AF65-F5344CB8AC3E}">
        <p14:creationId xmlns:p14="http://schemas.microsoft.com/office/powerpoint/2010/main" val="11605077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39503-875A-4F41-BE08-F5BC38D37FFE}"/>
              </a:ext>
            </a:extLst>
          </p:cNvPr>
          <p:cNvSpPr>
            <a:spLocks noGrp="1"/>
          </p:cNvSpPr>
          <p:nvPr>
            <p:ph type="title"/>
          </p:nvPr>
        </p:nvSpPr>
        <p:spPr/>
        <p:txBody>
          <a:bodyPr/>
          <a:lstStyle/>
          <a:p>
            <a:pPr algn="ctr"/>
            <a:r>
              <a:rPr lang="en-US" dirty="0"/>
              <a:t>Common Insurance Carrier Administrative Violations</a:t>
            </a:r>
          </a:p>
        </p:txBody>
      </p:sp>
      <p:sp>
        <p:nvSpPr>
          <p:cNvPr id="3" name="Content Placeholder 2">
            <a:extLst>
              <a:ext uri="{FF2B5EF4-FFF2-40B4-BE49-F238E27FC236}">
                <a16:creationId xmlns:a16="http://schemas.microsoft.com/office/drawing/2014/main" id="{EF81FEB5-4D31-49FA-B9F1-7B8391B9C546}"/>
              </a:ext>
            </a:extLst>
          </p:cNvPr>
          <p:cNvSpPr>
            <a:spLocks noGrp="1"/>
          </p:cNvSpPr>
          <p:nvPr>
            <p:ph idx="1"/>
          </p:nvPr>
        </p:nvSpPr>
        <p:spPr/>
        <p:txBody>
          <a:bodyPr/>
          <a:lstStyle/>
          <a:p>
            <a:r>
              <a:rPr lang="en-US" dirty="0"/>
              <a:t>Failure to pay timely indemnity benefits;</a:t>
            </a:r>
          </a:p>
          <a:p>
            <a:r>
              <a:rPr lang="en-US" dirty="0"/>
              <a:t>Failure to initiate TIBS;</a:t>
            </a:r>
          </a:p>
          <a:p>
            <a:r>
              <a:rPr lang="en-US" dirty="0"/>
              <a:t>Failure to accurately pay TIBS;</a:t>
            </a:r>
          </a:p>
          <a:p>
            <a:r>
              <a:rPr lang="en-US" dirty="0"/>
              <a:t>Pursuing a private claim against an injured employee;</a:t>
            </a:r>
          </a:p>
          <a:p>
            <a:r>
              <a:rPr lang="en-US" dirty="0"/>
              <a:t>Failure to investigate a claim;</a:t>
            </a:r>
          </a:p>
          <a:p>
            <a:r>
              <a:rPr lang="en-US" dirty="0"/>
              <a:t>Attorney fee billing violations; and</a:t>
            </a:r>
          </a:p>
          <a:p>
            <a:r>
              <a:rPr lang="en-US" dirty="0"/>
              <a:t>Failure to comply with MFDR or D&amp;O order</a:t>
            </a:r>
            <a:r>
              <a:rPr lang="en-US" dirty="0">
                <a:solidFill>
                  <a:srgbClr val="FF0000"/>
                </a:solidFill>
              </a:rPr>
              <a:t>.</a:t>
            </a:r>
          </a:p>
        </p:txBody>
      </p:sp>
    </p:spTree>
    <p:extLst>
      <p:ext uri="{BB962C8B-B14F-4D97-AF65-F5344CB8AC3E}">
        <p14:creationId xmlns:p14="http://schemas.microsoft.com/office/powerpoint/2010/main" val="28592499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1" descr="Table contains the detail for the Case status for CY2020 chart above."/>
          <p:cNvGraphicFramePr>
            <a:graphicFrameLocks/>
          </p:cNvGraphicFramePr>
          <p:nvPr>
            <p:extLst>
              <p:ext uri="{D42A27DB-BD31-4B8C-83A1-F6EECF244321}">
                <p14:modId xmlns:p14="http://schemas.microsoft.com/office/powerpoint/2010/main" val="966489360"/>
              </p:ext>
            </p:extLst>
          </p:nvPr>
        </p:nvGraphicFramePr>
        <p:xfrm>
          <a:off x="2425553" y="5525386"/>
          <a:ext cx="4732020" cy="548640"/>
        </p:xfrm>
        <a:graphic>
          <a:graphicData uri="http://schemas.openxmlformats.org/drawingml/2006/table">
            <a:tbl>
              <a:tblPr firstRow="1" bandRow="1">
                <a:tableStyleId>{7DF18680-E054-41AD-8BC1-D1AEF772440D}</a:tableStyleId>
              </a:tblPr>
              <a:tblGrid>
                <a:gridCol w="1577340">
                  <a:extLst>
                    <a:ext uri="{9D8B030D-6E8A-4147-A177-3AD203B41FA5}">
                      <a16:colId xmlns:a16="http://schemas.microsoft.com/office/drawing/2014/main" val="20000"/>
                    </a:ext>
                  </a:extLst>
                </a:gridCol>
                <a:gridCol w="1577340">
                  <a:extLst>
                    <a:ext uri="{9D8B030D-6E8A-4147-A177-3AD203B41FA5}">
                      <a16:colId xmlns:a16="http://schemas.microsoft.com/office/drawing/2014/main" val="20001"/>
                    </a:ext>
                  </a:extLst>
                </a:gridCol>
                <a:gridCol w="1577340">
                  <a:extLst>
                    <a:ext uri="{9D8B030D-6E8A-4147-A177-3AD203B41FA5}">
                      <a16:colId xmlns:a16="http://schemas.microsoft.com/office/drawing/2014/main" val="20002"/>
                    </a:ext>
                  </a:extLst>
                </a:gridCol>
              </a:tblGrid>
              <a:tr h="0">
                <a:tc>
                  <a:txBody>
                    <a:bodyPr/>
                    <a:lstStyle/>
                    <a:p>
                      <a:pPr algn="ctr"/>
                      <a:r>
                        <a:rPr lang="en-US" sz="1200" b="1" dirty="0">
                          <a:latin typeface="+mj-lt"/>
                        </a:rPr>
                        <a:t>2020</a:t>
                      </a:r>
                    </a:p>
                  </a:txBody>
                  <a:tcPr anchor="ctr"/>
                </a:tc>
                <a:tc>
                  <a:txBody>
                    <a:bodyPr/>
                    <a:lstStyle/>
                    <a:p>
                      <a:pPr algn="ctr"/>
                      <a:r>
                        <a:rPr lang="en-US" sz="1200" b="1" dirty="0">
                          <a:latin typeface="+mj-lt"/>
                        </a:rPr>
                        <a:t>Closed</a:t>
                      </a:r>
                      <a:r>
                        <a:rPr lang="en-US" sz="1200" b="1" baseline="0" dirty="0">
                          <a:latin typeface="+mj-lt"/>
                        </a:rPr>
                        <a:t> Cases</a:t>
                      </a:r>
                      <a:endParaRPr lang="en-US" sz="1200" b="1" dirty="0">
                        <a:latin typeface="+mj-lt"/>
                      </a:endParaRPr>
                    </a:p>
                  </a:txBody>
                  <a:tcPr anchor="ctr"/>
                </a:tc>
                <a:tc>
                  <a:txBody>
                    <a:bodyPr/>
                    <a:lstStyle/>
                    <a:p>
                      <a:pPr algn="ctr"/>
                      <a:r>
                        <a:rPr lang="en-US" sz="1200" b="1" dirty="0">
                          <a:latin typeface="+mj-lt"/>
                        </a:rPr>
                        <a:t>Pending Cases</a:t>
                      </a:r>
                    </a:p>
                  </a:txBody>
                  <a:tcPr anchor="ctr"/>
                </a:tc>
                <a:extLst>
                  <a:ext uri="{0D108BD9-81ED-4DB2-BD59-A6C34878D82A}">
                    <a16:rowId xmlns:a16="http://schemas.microsoft.com/office/drawing/2014/main" val="10000"/>
                  </a:ext>
                </a:extLst>
              </a:tr>
              <a:tr h="165396">
                <a:tc>
                  <a:txBody>
                    <a:bodyPr/>
                    <a:lstStyle/>
                    <a:p>
                      <a:pPr algn="ctr"/>
                      <a:r>
                        <a:rPr lang="en-US" sz="1200" b="1" dirty="0"/>
                        <a:t>Cases</a:t>
                      </a:r>
                    </a:p>
                  </a:txBody>
                  <a:tcPr marL="45720" marR="45720" anchor="ctr"/>
                </a:tc>
                <a:tc>
                  <a:txBody>
                    <a:bodyPr/>
                    <a:lstStyle/>
                    <a:p>
                      <a:pPr algn="ctr"/>
                      <a:r>
                        <a:rPr lang="en-US" sz="1200" b="1" dirty="0"/>
                        <a:t>193</a:t>
                      </a:r>
                    </a:p>
                  </a:txBody>
                  <a:tcPr marL="45720" marR="45720" anchor="ctr"/>
                </a:tc>
                <a:tc>
                  <a:txBody>
                    <a:bodyPr/>
                    <a:lstStyle/>
                    <a:p>
                      <a:pPr algn="ctr"/>
                      <a:r>
                        <a:rPr lang="en-US" sz="1200" b="1" dirty="0"/>
                        <a:t>340</a:t>
                      </a:r>
                    </a:p>
                  </a:txBody>
                  <a:tcPr marL="45720" marR="45720" anchor="ctr"/>
                </a:tc>
                <a:extLst>
                  <a:ext uri="{0D108BD9-81ED-4DB2-BD59-A6C34878D82A}">
                    <a16:rowId xmlns:a16="http://schemas.microsoft.com/office/drawing/2014/main" val="10001"/>
                  </a:ext>
                </a:extLst>
              </a:tr>
            </a:tbl>
          </a:graphicData>
        </a:graphic>
      </p:graphicFrame>
      <p:graphicFrame>
        <p:nvGraphicFramePr>
          <p:cNvPr id="8" name="Content Placeholder 7" descr="Bar chart for Enforcement Case Status for CY 2020, see table below for details."/>
          <p:cNvGraphicFramePr>
            <a:graphicFrameLocks noGrp="1"/>
          </p:cNvGraphicFramePr>
          <p:nvPr>
            <p:ph idx="1"/>
          </p:nvPr>
        </p:nvGraphicFramePr>
        <p:xfrm>
          <a:off x="628650" y="1825625"/>
          <a:ext cx="7886700" cy="369976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04261" y="374751"/>
            <a:ext cx="8335478" cy="1325563"/>
          </a:xfrm>
        </p:spPr>
        <p:txBody>
          <a:bodyPr/>
          <a:lstStyle/>
          <a:p>
            <a:r>
              <a:rPr lang="en-US" dirty="0"/>
              <a:t>Enforcement Case Status for CY2020</a:t>
            </a:r>
          </a:p>
        </p:txBody>
      </p:sp>
    </p:spTree>
    <p:extLst>
      <p:ext uri="{BB962C8B-B14F-4D97-AF65-F5344CB8AC3E}">
        <p14:creationId xmlns:p14="http://schemas.microsoft.com/office/powerpoint/2010/main" val="39180358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1" descr="Table contains the detail for the Cases pending by subject type for chart above."/>
          <p:cNvGraphicFramePr>
            <a:graphicFrameLocks/>
          </p:cNvGraphicFramePr>
          <p:nvPr/>
        </p:nvGraphicFramePr>
        <p:xfrm>
          <a:off x="2147777" y="5525386"/>
          <a:ext cx="5465135" cy="548640"/>
        </p:xfrm>
        <a:graphic>
          <a:graphicData uri="http://schemas.openxmlformats.org/drawingml/2006/table">
            <a:tbl>
              <a:tblPr firstRow="1" bandRow="1">
                <a:tableStyleId>{7DF18680-E054-41AD-8BC1-D1AEF772440D}</a:tableStyleId>
              </a:tblPr>
              <a:tblGrid>
                <a:gridCol w="1148295">
                  <a:extLst>
                    <a:ext uri="{9D8B030D-6E8A-4147-A177-3AD203B41FA5}">
                      <a16:colId xmlns:a16="http://schemas.microsoft.com/office/drawing/2014/main" val="20000"/>
                    </a:ext>
                  </a:extLst>
                </a:gridCol>
                <a:gridCol w="1584273">
                  <a:extLst>
                    <a:ext uri="{9D8B030D-6E8A-4147-A177-3AD203B41FA5}">
                      <a16:colId xmlns:a16="http://schemas.microsoft.com/office/drawing/2014/main" val="20001"/>
                    </a:ext>
                  </a:extLst>
                </a:gridCol>
                <a:gridCol w="1649793">
                  <a:extLst>
                    <a:ext uri="{9D8B030D-6E8A-4147-A177-3AD203B41FA5}">
                      <a16:colId xmlns:a16="http://schemas.microsoft.com/office/drawing/2014/main" val="20002"/>
                    </a:ext>
                  </a:extLst>
                </a:gridCol>
                <a:gridCol w="1082774">
                  <a:extLst>
                    <a:ext uri="{9D8B030D-6E8A-4147-A177-3AD203B41FA5}">
                      <a16:colId xmlns:a16="http://schemas.microsoft.com/office/drawing/2014/main" val="20003"/>
                    </a:ext>
                  </a:extLst>
                </a:gridCol>
              </a:tblGrid>
              <a:tr h="255182">
                <a:tc>
                  <a:txBody>
                    <a:bodyPr/>
                    <a:lstStyle/>
                    <a:p>
                      <a:pPr algn="ctr"/>
                      <a:r>
                        <a:rPr lang="en-US" sz="1200" b="1" dirty="0">
                          <a:latin typeface="+mj-lt"/>
                        </a:rPr>
                        <a:t>2020</a:t>
                      </a:r>
                    </a:p>
                  </a:txBody>
                  <a:tcPr anchor="ctr"/>
                </a:tc>
                <a:tc>
                  <a:txBody>
                    <a:bodyPr/>
                    <a:lstStyle/>
                    <a:p>
                      <a:pPr algn="ctr"/>
                      <a:r>
                        <a:rPr lang="en-US" sz="1200" b="1" dirty="0">
                          <a:latin typeface="+mj-lt"/>
                        </a:rPr>
                        <a:t>Health Care Provider</a:t>
                      </a:r>
                    </a:p>
                  </a:txBody>
                  <a:tcPr anchor="ctr"/>
                </a:tc>
                <a:tc>
                  <a:txBody>
                    <a:bodyPr/>
                    <a:lstStyle/>
                    <a:p>
                      <a:pPr algn="ctr"/>
                      <a:r>
                        <a:rPr lang="en-US" sz="1200" b="1" dirty="0">
                          <a:latin typeface="+mj-lt"/>
                        </a:rPr>
                        <a:t>Insurance Carrier</a:t>
                      </a:r>
                    </a:p>
                  </a:txBody>
                  <a:tcPr anchor="ctr"/>
                </a:tc>
                <a:tc>
                  <a:txBody>
                    <a:bodyPr/>
                    <a:lstStyle/>
                    <a:p>
                      <a:pPr algn="ctr"/>
                      <a:r>
                        <a:rPr lang="en-US" sz="1200" b="1" dirty="0">
                          <a:latin typeface="+mj-lt"/>
                        </a:rPr>
                        <a:t>Other</a:t>
                      </a:r>
                    </a:p>
                  </a:txBody>
                  <a:tcPr anchor="ctr"/>
                </a:tc>
                <a:extLst>
                  <a:ext uri="{0D108BD9-81ED-4DB2-BD59-A6C34878D82A}">
                    <a16:rowId xmlns:a16="http://schemas.microsoft.com/office/drawing/2014/main" val="10000"/>
                  </a:ext>
                </a:extLst>
              </a:tr>
              <a:tr h="255182">
                <a:tc>
                  <a:txBody>
                    <a:bodyPr/>
                    <a:lstStyle/>
                    <a:p>
                      <a:pPr algn="ctr"/>
                      <a:r>
                        <a:rPr lang="en-US" sz="1200" b="1" dirty="0"/>
                        <a:t>Cases</a:t>
                      </a:r>
                    </a:p>
                  </a:txBody>
                  <a:tcPr marL="45720" marR="45720" anchor="ctr"/>
                </a:tc>
                <a:tc>
                  <a:txBody>
                    <a:bodyPr/>
                    <a:lstStyle/>
                    <a:p>
                      <a:pPr algn="ctr"/>
                      <a:r>
                        <a:rPr lang="en-US" sz="1200" b="1" dirty="0"/>
                        <a:t>80</a:t>
                      </a:r>
                    </a:p>
                  </a:txBody>
                  <a:tcPr marL="45720" marR="45720" anchor="ctr"/>
                </a:tc>
                <a:tc>
                  <a:txBody>
                    <a:bodyPr/>
                    <a:lstStyle/>
                    <a:p>
                      <a:pPr algn="ctr"/>
                      <a:r>
                        <a:rPr lang="en-US" sz="1200" b="1" dirty="0"/>
                        <a:t>215</a:t>
                      </a:r>
                    </a:p>
                  </a:txBody>
                  <a:tcPr marL="45720" marR="45720" anchor="ctr"/>
                </a:tc>
                <a:tc>
                  <a:txBody>
                    <a:bodyPr/>
                    <a:lstStyle/>
                    <a:p>
                      <a:pPr algn="ctr"/>
                      <a:r>
                        <a:rPr lang="en-US" sz="1200" b="1" dirty="0"/>
                        <a:t>45</a:t>
                      </a:r>
                    </a:p>
                  </a:txBody>
                  <a:tcPr marL="45720" marR="45720" anchor="ctr"/>
                </a:tc>
                <a:extLst>
                  <a:ext uri="{0D108BD9-81ED-4DB2-BD59-A6C34878D82A}">
                    <a16:rowId xmlns:a16="http://schemas.microsoft.com/office/drawing/2014/main" val="10001"/>
                  </a:ext>
                </a:extLst>
              </a:tr>
            </a:tbl>
          </a:graphicData>
        </a:graphic>
      </p:graphicFrame>
      <p:graphicFrame>
        <p:nvGraphicFramePr>
          <p:cNvPr id="7" name="Content Placeholder 6" descr="Bar chart for Cases Pending by Subject Type, see table below for details."/>
          <p:cNvGraphicFramePr>
            <a:graphicFrameLocks noGrp="1"/>
          </p:cNvGraphicFramePr>
          <p:nvPr>
            <p:ph idx="1"/>
          </p:nvPr>
        </p:nvGraphicFramePr>
        <p:xfrm>
          <a:off x="628650" y="1825624"/>
          <a:ext cx="7886700" cy="352107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a:bodyPr>
          <a:lstStyle/>
          <a:p>
            <a:r>
              <a:rPr lang="en-US" dirty="0"/>
              <a:t>Cases Pending by Subject Type </a:t>
            </a:r>
            <a:br>
              <a:rPr lang="en-US" dirty="0"/>
            </a:br>
            <a:r>
              <a:rPr lang="en-US" dirty="0"/>
              <a:t>as of March 31, 2020</a:t>
            </a:r>
          </a:p>
        </p:txBody>
      </p:sp>
    </p:spTree>
    <p:extLst>
      <p:ext uri="{BB962C8B-B14F-4D97-AF65-F5344CB8AC3E}">
        <p14:creationId xmlns:p14="http://schemas.microsoft.com/office/powerpoint/2010/main" val="7675447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Cases Closed by Disposition Type for CY2020</a:t>
            </a:r>
          </a:p>
        </p:txBody>
      </p:sp>
      <p:graphicFrame>
        <p:nvGraphicFramePr>
          <p:cNvPr id="7" name="Content Placeholder 6" descr="Bar chart of Cases Closed by Disposition Type, see table below for details."/>
          <p:cNvGraphicFramePr>
            <a:graphicFrameLocks noGrp="1"/>
          </p:cNvGraphicFramePr>
          <p:nvPr>
            <p:ph idx="1"/>
          </p:nvPr>
        </p:nvGraphicFramePr>
        <p:xfrm>
          <a:off x="628650" y="1825625"/>
          <a:ext cx="7886700" cy="33210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1" descr="Table contains the detail for the Cases closed by disposition type for chart above."/>
          <p:cNvGraphicFramePr>
            <a:graphicFrameLocks/>
          </p:cNvGraphicFramePr>
          <p:nvPr/>
        </p:nvGraphicFramePr>
        <p:xfrm>
          <a:off x="1179005" y="5146675"/>
          <a:ext cx="6785989" cy="913550"/>
        </p:xfrm>
        <a:graphic>
          <a:graphicData uri="http://schemas.openxmlformats.org/drawingml/2006/table">
            <a:tbl>
              <a:tblPr firstRow="1" bandRow="1">
                <a:tableStyleId>{7DF18680-E054-41AD-8BC1-D1AEF772440D}</a:tableStyleId>
              </a:tblPr>
              <a:tblGrid>
                <a:gridCol w="1957146">
                  <a:extLst>
                    <a:ext uri="{9D8B030D-6E8A-4147-A177-3AD203B41FA5}">
                      <a16:colId xmlns:a16="http://schemas.microsoft.com/office/drawing/2014/main" val="20000"/>
                    </a:ext>
                  </a:extLst>
                </a:gridCol>
                <a:gridCol w="1531089">
                  <a:extLst>
                    <a:ext uri="{9D8B030D-6E8A-4147-A177-3AD203B41FA5}">
                      <a16:colId xmlns:a16="http://schemas.microsoft.com/office/drawing/2014/main" val="20001"/>
                    </a:ext>
                  </a:extLst>
                </a:gridCol>
                <a:gridCol w="1865349">
                  <a:extLst>
                    <a:ext uri="{9D8B030D-6E8A-4147-A177-3AD203B41FA5}">
                      <a16:colId xmlns:a16="http://schemas.microsoft.com/office/drawing/2014/main" val="20002"/>
                    </a:ext>
                  </a:extLst>
                </a:gridCol>
                <a:gridCol w="1432405">
                  <a:extLst>
                    <a:ext uri="{9D8B030D-6E8A-4147-A177-3AD203B41FA5}">
                      <a16:colId xmlns:a16="http://schemas.microsoft.com/office/drawing/2014/main" val="20003"/>
                    </a:ext>
                  </a:extLst>
                </a:gridCol>
              </a:tblGrid>
              <a:tr h="255182">
                <a:tc>
                  <a:txBody>
                    <a:bodyPr/>
                    <a:lstStyle/>
                    <a:p>
                      <a:pPr algn="ctr"/>
                      <a:r>
                        <a:rPr lang="en-US" sz="1200" b="1" dirty="0">
                          <a:latin typeface="+mj-lt"/>
                        </a:rPr>
                        <a:t>2020</a:t>
                      </a:r>
                    </a:p>
                  </a:txBody>
                  <a:tcPr marL="27432" marR="27432" marT="18288" marB="18288" anchor="ctr"/>
                </a:tc>
                <a:tc>
                  <a:txBody>
                    <a:bodyPr/>
                    <a:lstStyle/>
                    <a:p>
                      <a:pPr algn="ctr"/>
                      <a:r>
                        <a:rPr lang="en-US" sz="1200" b="1" dirty="0">
                          <a:latin typeface="+mj-lt"/>
                        </a:rPr>
                        <a:t>Health Care Provider</a:t>
                      </a:r>
                    </a:p>
                  </a:txBody>
                  <a:tcPr marL="27432" marR="27432" marT="18288" marB="18288" anchor="ctr"/>
                </a:tc>
                <a:tc>
                  <a:txBody>
                    <a:bodyPr/>
                    <a:lstStyle/>
                    <a:p>
                      <a:pPr algn="ctr"/>
                      <a:r>
                        <a:rPr lang="en-US" sz="1200" b="1" dirty="0">
                          <a:latin typeface="+mj-lt"/>
                        </a:rPr>
                        <a:t>Insurance Carrier</a:t>
                      </a:r>
                    </a:p>
                  </a:txBody>
                  <a:tcPr marL="27432" marR="27432" marT="18288" marB="18288" anchor="ctr"/>
                </a:tc>
                <a:tc>
                  <a:txBody>
                    <a:bodyPr/>
                    <a:lstStyle/>
                    <a:p>
                      <a:pPr algn="ctr"/>
                      <a:r>
                        <a:rPr lang="en-US" sz="1200" b="1" dirty="0">
                          <a:latin typeface="+mj-lt"/>
                        </a:rPr>
                        <a:t>Other</a:t>
                      </a:r>
                    </a:p>
                  </a:txBody>
                  <a:tcPr marL="27432" marR="27432" marT="18288" marB="18288" anchor="ctr"/>
                </a:tc>
                <a:extLst>
                  <a:ext uri="{0D108BD9-81ED-4DB2-BD59-A6C34878D82A}">
                    <a16:rowId xmlns:a16="http://schemas.microsoft.com/office/drawing/2014/main" val="10000"/>
                  </a:ext>
                </a:extLst>
              </a:tr>
              <a:tr h="0">
                <a:tc>
                  <a:txBody>
                    <a:bodyPr/>
                    <a:lstStyle/>
                    <a:p>
                      <a:pPr algn="ctr"/>
                      <a:r>
                        <a:rPr lang="en-US" sz="1200" b="1" dirty="0"/>
                        <a:t>DWC Order</a:t>
                      </a:r>
                    </a:p>
                  </a:txBody>
                  <a:tcPr marL="27432" marR="27432" marT="18288" marB="18288" anchor="ctr"/>
                </a:tc>
                <a:tc>
                  <a:txBody>
                    <a:bodyPr/>
                    <a:lstStyle/>
                    <a:p>
                      <a:pPr marL="0" marR="0" algn="ctr">
                        <a:spcBef>
                          <a:spcPts val="0"/>
                        </a:spcBef>
                        <a:spcAft>
                          <a:spcPts val="0"/>
                        </a:spcAft>
                      </a:pPr>
                      <a:r>
                        <a:rPr lang="en-US" sz="1200" b="0" i="0" dirty="0">
                          <a:effectLst/>
                          <a:latin typeface="+mn-lt"/>
                          <a:cs typeface="Times New Roman" panose="02020603050405020304" pitchFamily="18" charset="0"/>
                        </a:rPr>
                        <a:t>4</a:t>
                      </a:r>
                    </a:p>
                  </a:txBody>
                  <a:tcPr marL="36830" marR="36830" marT="0" marB="0" anchor="ctr"/>
                </a:tc>
                <a:tc>
                  <a:txBody>
                    <a:bodyPr/>
                    <a:lstStyle/>
                    <a:p>
                      <a:pPr marL="0" marR="0" algn="ctr">
                        <a:spcBef>
                          <a:spcPts val="0"/>
                        </a:spcBef>
                        <a:spcAft>
                          <a:spcPts val="0"/>
                        </a:spcAft>
                      </a:pPr>
                      <a:r>
                        <a:rPr lang="en-US" sz="1200" b="0" i="0" dirty="0">
                          <a:effectLst/>
                          <a:latin typeface="+mn-lt"/>
                          <a:cs typeface="Times New Roman" panose="02020603050405020304" pitchFamily="18" charset="0"/>
                        </a:rPr>
                        <a:t>29</a:t>
                      </a:r>
                    </a:p>
                  </a:txBody>
                  <a:tcPr marL="36830" marR="36830" marT="0" marB="0" anchor="ctr"/>
                </a:tc>
                <a:tc>
                  <a:txBody>
                    <a:bodyPr/>
                    <a:lstStyle/>
                    <a:p>
                      <a:pPr marL="0" marR="0" algn="ctr">
                        <a:spcBef>
                          <a:spcPts val="0"/>
                        </a:spcBef>
                        <a:spcAft>
                          <a:spcPts val="0"/>
                        </a:spcAft>
                      </a:pPr>
                      <a:r>
                        <a:rPr lang="en-US" sz="1200" b="0" i="0" dirty="0">
                          <a:effectLst/>
                          <a:latin typeface="+mn-lt"/>
                          <a:cs typeface="Times New Roman" panose="02020603050405020304" pitchFamily="18" charset="0"/>
                        </a:rPr>
                        <a:t>1</a:t>
                      </a:r>
                    </a:p>
                  </a:txBody>
                  <a:tcPr marL="36830" marR="36830" marT="0" marB="0"/>
                </a:tc>
                <a:extLst>
                  <a:ext uri="{0D108BD9-81ED-4DB2-BD59-A6C34878D82A}">
                    <a16:rowId xmlns:a16="http://schemas.microsoft.com/office/drawing/2014/main" val="10001"/>
                  </a:ext>
                </a:extLst>
              </a:tr>
              <a:tr h="0">
                <a:tc>
                  <a:txBody>
                    <a:bodyPr/>
                    <a:lstStyle/>
                    <a:p>
                      <a:pPr algn="ctr"/>
                      <a:r>
                        <a:rPr lang="en-US" sz="1200" b="1" dirty="0"/>
                        <a:t>Warning Letter</a:t>
                      </a:r>
                    </a:p>
                  </a:txBody>
                  <a:tcPr marL="27432" marR="27432" marT="18288" marB="18288" anchor="ctr"/>
                </a:tc>
                <a:tc>
                  <a:txBody>
                    <a:bodyPr/>
                    <a:lstStyle/>
                    <a:p>
                      <a:pPr marL="0" marR="0" algn="ctr">
                        <a:spcBef>
                          <a:spcPts val="0"/>
                        </a:spcBef>
                        <a:spcAft>
                          <a:spcPts val="0"/>
                        </a:spcAft>
                      </a:pPr>
                      <a:r>
                        <a:rPr lang="en-US" sz="1200" b="0" i="0" dirty="0">
                          <a:effectLst/>
                          <a:latin typeface="+mn-lt"/>
                          <a:cs typeface="Times New Roman" panose="02020603050405020304" pitchFamily="18" charset="0"/>
                        </a:rPr>
                        <a:t>27</a:t>
                      </a:r>
                    </a:p>
                  </a:txBody>
                  <a:tcPr marL="36830" marR="36830" marT="0" marB="0" anchor="ctr"/>
                </a:tc>
                <a:tc>
                  <a:txBody>
                    <a:bodyPr/>
                    <a:lstStyle/>
                    <a:p>
                      <a:pPr marL="0" marR="0" algn="ctr">
                        <a:spcBef>
                          <a:spcPts val="0"/>
                        </a:spcBef>
                        <a:spcAft>
                          <a:spcPts val="0"/>
                        </a:spcAft>
                      </a:pPr>
                      <a:r>
                        <a:rPr lang="en-US" sz="1200" b="0" i="0" dirty="0">
                          <a:effectLst/>
                          <a:latin typeface="+mn-lt"/>
                          <a:cs typeface="Times New Roman" panose="02020603050405020304" pitchFamily="18" charset="0"/>
                        </a:rPr>
                        <a:t>100</a:t>
                      </a:r>
                    </a:p>
                  </a:txBody>
                  <a:tcPr marL="36830" marR="36830" marT="0" marB="0" anchor="ctr"/>
                </a:tc>
                <a:tc>
                  <a:txBody>
                    <a:bodyPr/>
                    <a:lstStyle/>
                    <a:p>
                      <a:pPr marL="0" marR="0" algn="ctr">
                        <a:spcBef>
                          <a:spcPts val="0"/>
                        </a:spcBef>
                        <a:spcAft>
                          <a:spcPts val="0"/>
                        </a:spcAft>
                      </a:pPr>
                      <a:r>
                        <a:rPr lang="en-US" sz="1200" b="0" i="0" dirty="0">
                          <a:effectLst/>
                          <a:latin typeface="+mn-lt"/>
                          <a:cs typeface="Times New Roman" panose="02020603050405020304" pitchFamily="18" charset="0"/>
                        </a:rPr>
                        <a:t>28</a:t>
                      </a:r>
                    </a:p>
                  </a:txBody>
                  <a:tcPr marL="36830" marR="36830" marT="0" marB="0"/>
                </a:tc>
                <a:extLst>
                  <a:ext uri="{0D108BD9-81ED-4DB2-BD59-A6C34878D82A}">
                    <a16:rowId xmlns:a16="http://schemas.microsoft.com/office/drawing/2014/main" val="10002"/>
                  </a:ext>
                </a:extLst>
              </a:tr>
              <a:tr h="122497">
                <a:tc>
                  <a:txBody>
                    <a:bodyPr/>
                    <a:lstStyle/>
                    <a:p>
                      <a:pPr algn="ctr"/>
                      <a:r>
                        <a:rPr lang="en-US" sz="1200" b="1" dirty="0"/>
                        <a:t>Other</a:t>
                      </a:r>
                    </a:p>
                  </a:txBody>
                  <a:tcPr marL="27432" marR="27432" marT="18288" marB="18288" anchor="ctr"/>
                </a:tc>
                <a:tc>
                  <a:txBody>
                    <a:bodyPr/>
                    <a:lstStyle/>
                    <a:p>
                      <a:pPr marL="0" marR="0" algn="ctr">
                        <a:spcBef>
                          <a:spcPts val="0"/>
                        </a:spcBef>
                        <a:spcAft>
                          <a:spcPts val="0"/>
                        </a:spcAft>
                      </a:pPr>
                      <a:r>
                        <a:rPr lang="en-US" sz="1200" b="0" i="0" dirty="0">
                          <a:effectLst/>
                          <a:latin typeface="+mn-lt"/>
                          <a:cs typeface="Times New Roman" panose="02020603050405020304" pitchFamily="18" charset="0"/>
                        </a:rPr>
                        <a:t>3</a:t>
                      </a:r>
                    </a:p>
                  </a:txBody>
                  <a:tcPr marL="36830" marR="36830" marT="0" marB="0" anchor="ctr"/>
                </a:tc>
                <a:tc>
                  <a:txBody>
                    <a:bodyPr/>
                    <a:lstStyle/>
                    <a:p>
                      <a:pPr marL="0" marR="0" algn="ctr">
                        <a:spcBef>
                          <a:spcPts val="0"/>
                        </a:spcBef>
                        <a:spcAft>
                          <a:spcPts val="0"/>
                        </a:spcAft>
                      </a:pPr>
                      <a:r>
                        <a:rPr lang="en-US" sz="1200" b="0" i="0" dirty="0">
                          <a:effectLst/>
                          <a:latin typeface="+mn-lt"/>
                          <a:cs typeface="Times New Roman" panose="02020603050405020304" pitchFamily="18" charset="0"/>
                        </a:rPr>
                        <a:t>1</a:t>
                      </a:r>
                    </a:p>
                  </a:txBody>
                  <a:tcPr marL="36830" marR="36830" marT="0" marB="0" anchor="ctr"/>
                </a:tc>
                <a:tc>
                  <a:txBody>
                    <a:bodyPr/>
                    <a:lstStyle/>
                    <a:p>
                      <a:pPr marL="0" marR="0" algn="ctr">
                        <a:spcBef>
                          <a:spcPts val="0"/>
                        </a:spcBef>
                        <a:spcAft>
                          <a:spcPts val="0"/>
                        </a:spcAft>
                      </a:pPr>
                      <a:r>
                        <a:rPr lang="en-US" sz="1200" b="0" i="0" dirty="0">
                          <a:effectLst/>
                          <a:latin typeface="+mn-lt"/>
                          <a:cs typeface="Times New Roman" panose="02020603050405020304" pitchFamily="18" charset="0"/>
                        </a:rPr>
                        <a:t>0</a:t>
                      </a:r>
                    </a:p>
                  </a:txBody>
                  <a:tcPr marL="36830" marR="3683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505197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hidden="1">
            <a:extLst>
              <a:ext uri="{C183D7F6-B498-43B3-948B-1728B52AA6E4}">
                <adec:decorative xmlns:adec="http://schemas.microsoft.com/office/drawing/2017/decorative" val="1"/>
              </a:ext>
            </a:extLst>
          </p:cNvPr>
          <p:cNvSpPr/>
          <p:nvPr/>
        </p:nvSpPr>
        <p:spPr>
          <a:xfrm>
            <a:off x="0" y="6170655"/>
            <a:ext cx="9144000" cy="725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graphicFrame>
        <p:nvGraphicFramePr>
          <p:cNvPr id="8" name="Content Placeholder 7" descr="Bar chart of Cases Closed by Subject Type, see table below for details."/>
          <p:cNvGraphicFramePr>
            <a:graphicFrameLocks noGrp="1"/>
          </p:cNvGraphicFramePr>
          <p:nvPr>
            <p:ph idx="1"/>
          </p:nvPr>
        </p:nvGraphicFramePr>
        <p:xfrm>
          <a:off x="628650" y="1825625"/>
          <a:ext cx="7886700" cy="3608388"/>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p:txBody>
          <a:bodyPr/>
          <a:lstStyle/>
          <a:p>
            <a:r>
              <a:rPr lang="en-US" dirty="0"/>
              <a:t>Cases Closed by Subject Type for CY2020</a:t>
            </a:r>
          </a:p>
        </p:txBody>
      </p:sp>
      <p:graphicFrame>
        <p:nvGraphicFramePr>
          <p:cNvPr id="7" name="Content Placeholder 1" descr="Table contains the detail for the Cases closed by subject type for chart above."/>
          <p:cNvGraphicFramePr>
            <a:graphicFrameLocks/>
          </p:cNvGraphicFramePr>
          <p:nvPr/>
        </p:nvGraphicFramePr>
        <p:xfrm>
          <a:off x="2147777" y="5525386"/>
          <a:ext cx="5465135" cy="548640"/>
        </p:xfrm>
        <a:graphic>
          <a:graphicData uri="http://schemas.openxmlformats.org/drawingml/2006/table">
            <a:tbl>
              <a:tblPr firstRow="1" bandRow="1">
                <a:tableStyleId>{7DF18680-E054-41AD-8BC1-D1AEF772440D}</a:tableStyleId>
              </a:tblPr>
              <a:tblGrid>
                <a:gridCol w="1148295">
                  <a:extLst>
                    <a:ext uri="{9D8B030D-6E8A-4147-A177-3AD203B41FA5}">
                      <a16:colId xmlns:a16="http://schemas.microsoft.com/office/drawing/2014/main" val="20000"/>
                    </a:ext>
                  </a:extLst>
                </a:gridCol>
                <a:gridCol w="1584273">
                  <a:extLst>
                    <a:ext uri="{9D8B030D-6E8A-4147-A177-3AD203B41FA5}">
                      <a16:colId xmlns:a16="http://schemas.microsoft.com/office/drawing/2014/main" val="20001"/>
                    </a:ext>
                  </a:extLst>
                </a:gridCol>
                <a:gridCol w="1649793">
                  <a:extLst>
                    <a:ext uri="{9D8B030D-6E8A-4147-A177-3AD203B41FA5}">
                      <a16:colId xmlns:a16="http://schemas.microsoft.com/office/drawing/2014/main" val="20002"/>
                    </a:ext>
                  </a:extLst>
                </a:gridCol>
                <a:gridCol w="1082774">
                  <a:extLst>
                    <a:ext uri="{9D8B030D-6E8A-4147-A177-3AD203B41FA5}">
                      <a16:colId xmlns:a16="http://schemas.microsoft.com/office/drawing/2014/main" val="20003"/>
                    </a:ext>
                  </a:extLst>
                </a:gridCol>
              </a:tblGrid>
              <a:tr h="255182">
                <a:tc>
                  <a:txBody>
                    <a:bodyPr/>
                    <a:lstStyle/>
                    <a:p>
                      <a:pPr algn="ctr"/>
                      <a:r>
                        <a:rPr lang="en-US" sz="1200" b="1" dirty="0">
                          <a:latin typeface="+mj-lt"/>
                        </a:rPr>
                        <a:t>2020</a:t>
                      </a:r>
                    </a:p>
                  </a:txBody>
                  <a:tcPr anchor="ctr"/>
                </a:tc>
                <a:tc>
                  <a:txBody>
                    <a:bodyPr/>
                    <a:lstStyle/>
                    <a:p>
                      <a:pPr algn="ctr"/>
                      <a:r>
                        <a:rPr lang="en-US" sz="1200" b="1" dirty="0">
                          <a:latin typeface="+mj-lt"/>
                        </a:rPr>
                        <a:t>Health Care Provider</a:t>
                      </a:r>
                    </a:p>
                  </a:txBody>
                  <a:tcPr anchor="ctr"/>
                </a:tc>
                <a:tc>
                  <a:txBody>
                    <a:bodyPr/>
                    <a:lstStyle/>
                    <a:p>
                      <a:pPr algn="ctr"/>
                      <a:r>
                        <a:rPr lang="en-US" sz="1200" b="1" dirty="0">
                          <a:latin typeface="+mj-lt"/>
                        </a:rPr>
                        <a:t>Insurance Carrier</a:t>
                      </a:r>
                    </a:p>
                  </a:txBody>
                  <a:tcPr anchor="ctr"/>
                </a:tc>
                <a:tc>
                  <a:txBody>
                    <a:bodyPr/>
                    <a:lstStyle/>
                    <a:p>
                      <a:pPr algn="ctr"/>
                      <a:r>
                        <a:rPr lang="en-US" sz="1200" b="1" dirty="0">
                          <a:latin typeface="+mj-lt"/>
                        </a:rPr>
                        <a:t>Other</a:t>
                      </a:r>
                    </a:p>
                  </a:txBody>
                  <a:tcPr anchor="ctr"/>
                </a:tc>
                <a:extLst>
                  <a:ext uri="{0D108BD9-81ED-4DB2-BD59-A6C34878D82A}">
                    <a16:rowId xmlns:a16="http://schemas.microsoft.com/office/drawing/2014/main" val="10000"/>
                  </a:ext>
                </a:extLst>
              </a:tr>
              <a:tr h="255182">
                <a:tc>
                  <a:txBody>
                    <a:bodyPr/>
                    <a:lstStyle/>
                    <a:p>
                      <a:pPr algn="ctr"/>
                      <a:r>
                        <a:rPr lang="en-US" sz="1200" b="1" dirty="0"/>
                        <a:t>Cases</a:t>
                      </a:r>
                    </a:p>
                  </a:txBody>
                  <a:tcPr marL="45720" marR="45720" anchor="ctr"/>
                </a:tc>
                <a:tc>
                  <a:txBody>
                    <a:bodyPr/>
                    <a:lstStyle/>
                    <a:p>
                      <a:pPr algn="ctr"/>
                      <a:r>
                        <a:rPr lang="en-US" sz="1200" b="1" dirty="0"/>
                        <a:t>34</a:t>
                      </a:r>
                    </a:p>
                  </a:txBody>
                  <a:tcPr marL="45720" marR="45720" anchor="ctr"/>
                </a:tc>
                <a:tc>
                  <a:txBody>
                    <a:bodyPr/>
                    <a:lstStyle/>
                    <a:p>
                      <a:pPr algn="ctr"/>
                      <a:r>
                        <a:rPr lang="en-US" sz="1200" b="1" dirty="0"/>
                        <a:t>130</a:t>
                      </a:r>
                    </a:p>
                  </a:txBody>
                  <a:tcPr marL="45720" marR="45720" anchor="ctr"/>
                </a:tc>
                <a:tc>
                  <a:txBody>
                    <a:bodyPr/>
                    <a:lstStyle/>
                    <a:p>
                      <a:pPr algn="ctr"/>
                      <a:r>
                        <a:rPr lang="en-US" sz="1200" b="1" dirty="0"/>
                        <a:t>29</a:t>
                      </a:r>
                    </a:p>
                  </a:txBody>
                  <a:tcPr marL="45720" marR="4572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3714152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OMA Enforcement Cases</a:t>
            </a:r>
          </a:p>
        </p:txBody>
      </p:sp>
      <p:sp>
        <p:nvSpPr>
          <p:cNvPr id="3" name="Content Placeholder 2"/>
          <p:cNvSpPr>
            <a:spLocks noGrp="1"/>
          </p:cNvSpPr>
          <p:nvPr>
            <p:ph idx="1"/>
          </p:nvPr>
        </p:nvSpPr>
        <p:spPr/>
        <p:txBody>
          <a:bodyPr>
            <a:normAutofit fontScale="92500" lnSpcReduction="10000"/>
          </a:bodyPr>
          <a:lstStyle/>
          <a:p>
            <a:pPr>
              <a:buNone/>
            </a:pPr>
            <a:r>
              <a:rPr lang="en-US" sz="3800" dirty="0"/>
              <a:t>CY 2020</a:t>
            </a:r>
          </a:p>
          <a:p>
            <a:pPr lvl="1"/>
            <a:r>
              <a:rPr lang="en-US" sz="3300" dirty="0"/>
              <a:t> 2 OMA referrals received in Enforcement</a:t>
            </a:r>
          </a:p>
          <a:p>
            <a:pPr lvl="1"/>
            <a:r>
              <a:rPr lang="en-US" sz="3300" dirty="0"/>
              <a:t> 1 OMA case concluded by Enforcement</a:t>
            </a:r>
          </a:p>
          <a:p>
            <a:pPr lvl="2"/>
            <a:r>
              <a:rPr lang="en-US" dirty="0"/>
              <a:t>    1 consent order/final order</a:t>
            </a:r>
          </a:p>
          <a:p>
            <a:pPr lvl="2"/>
            <a:r>
              <a:rPr lang="en-US" dirty="0"/>
              <a:t>    0 warning letters</a:t>
            </a:r>
          </a:p>
          <a:p>
            <a:pPr lvl="2"/>
            <a:r>
              <a:rPr lang="en-US" dirty="0"/>
              <a:t>    0 other action</a:t>
            </a:r>
          </a:p>
          <a:p>
            <a:pPr lvl="1">
              <a:buNone/>
            </a:pPr>
            <a:r>
              <a:rPr lang="en-US" sz="1600" dirty="0"/>
              <a:t> </a:t>
            </a:r>
          </a:p>
          <a:p>
            <a:pPr lvl="1"/>
            <a:r>
              <a:rPr lang="en-US" sz="3300" dirty="0"/>
              <a:t>31 OMA cases pending in Enforcement</a:t>
            </a:r>
          </a:p>
          <a:p>
            <a:pPr lvl="1">
              <a:buNone/>
            </a:pPr>
            <a:endParaRPr lang="en-US" sz="1600" dirty="0"/>
          </a:p>
          <a:p>
            <a:pPr lvl="1"/>
            <a:r>
              <a:rPr lang="en-US" sz="3300" dirty="0"/>
              <a:t>1 OMA case pending at SOAH</a:t>
            </a:r>
            <a:endParaRPr lang="en-US" sz="900" dirty="0"/>
          </a:p>
          <a:p>
            <a:pPr lvl="1">
              <a:buNone/>
            </a:pPr>
            <a:endParaRPr lang="en-US" sz="1200" dirty="0"/>
          </a:p>
          <a:p>
            <a:pPr lvl="1">
              <a:buNone/>
            </a:pPr>
            <a:r>
              <a:rPr lang="en-US" sz="1200" i="1" dirty="0"/>
              <a:t>Source:  Texas Department of Insurance, Division of Workers’ Compensation, data as of 04/20/20</a:t>
            </a:r>
            <a:endParaRPr lang="en-US" sz="1200" dirty="0"/>
          </a:p>
        </p:txBody>
      </p:sp>
    </p:spTree>
    <p:extLst>
      <p:ext uri="{BB962C8B-B14F-4D97-AF65-F5344CB8AC3E}">
        <p14:creationId xmlns:p14="http://schemas.microsoft.com/office/powerpoint/2010/main" val="888574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Telemedicine Update</a:t>
            </a:r>
          </a:p>
        </p:txBody>
      </p:sp>
      <p:sp>
        <p:nvSpPr>
          <p:cNvPr id="3" name="Text Placeholder 2"/>
          <p:cNvSpPr>
            <a:spLocks noGrp="1"/>
          </p:cNvSpPr>
          <p:nvPr>
            <p:ph type="subTitle" idx="1"/>
          </p:nvPr>
        </p:nvSpPr>
        <p:spPr/>
        <p:txBody>
          <a:bodyPr/>
          <a:lstStyle/>
          <a:p>
            <a:r>
              <a:rPr lang="en-US" dirty="0"/>
              <a:t>Matt Zurek, Deputy Commissioner</a:t>
            </a:r>
          </a:p>
          <a:p>
            <a:r>
              <a:rPr lang="en-US" dirty="0"/>
              <a:t>Health and Safety</a:t>
            </a:r>
          </a:p>
        </p:txBody>
      </p:sp>
    </p:spTree>
    <p:extLst>
      <p:ext uri="{BB962C8B-B14F-4D97-AF65-F5344CB8AC3E}">
        <p14:creationId xmlns:p14="http://schemas.microsoft.com/office/powerpoint/2010/main" val="5927208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510F1-B51B-4123-87DA-03CE26E7CE77}"/>
              </a:ext>
            </a:extLst>
          </p:cNvPr>
          <p:cNvSpPr>
            <a:spLocks noGrp="1"/>
          </p:cNvSpPr>
          <p:nvPr>
            <p:ph type="title"/>
          </p:nvPr>
        </p:nvSpPr>
        <p:spPr>
          <a:xfrm>
            <a:off x="759279" y="500062"/>
            <a:ext cx="7886700" cy="1325563"/>
          </a:xfrm>
        </p:spPr>
        <p:txBody>
          <a:bodyPr>
            <a:normAutofit fontScale="90000"/>
          </a:bodyPr>
          <a:lstStyle/>
          <a:p>
            <a:pPr algn="ctr"/>
            <a:br>
              <a:rPr lang="en-US" dirty="0"/>
            </a:br>
            <a:r>
              <a:rPr lang="en-US" dirty="0"/>
              <a:t>Telemedicine</a:t>
            </a:r>
            <a:br>
              <a:rPr lang="en-US" dirty="0"/>
            </a:br>
            <a:r>
              <a:rPr lang="en-US" dirty="0"/>
              <a:t>28 TAC §133.30</a:t>
            </a:r>
            <a:br>
              <a:rPr lang="en-US" dirty="0"/>
            </a:br>
            <a:endParaRPr lang="en-US" dirty="0"/>
          </a:p>
        </p:txBody>
      </p:sp>
      <p:sp>
        <p:nvSpPr>
          <p:cNvPr id="3" name="Content Placeholder 2">
            <a:extLst>
              <a:ext uri="{FF2B5EF4-FFF2-40B4-BE49-F238E27FC236}">
                <a16:creationId xmlns:a16="http://schemas.microsoft.com/office/drawing/2014/main" id="{A1C4B831-19D8-4F66-A325-CCC613690AE0}"/>
              </a:ext>
            </a:extLst>
          </p:cNvPr>
          <p:cNvSpPr>
            <a:spLocks noGrp="1"/>
          </p:cNvSpPr>
          <p:nvPr>
            <p:ph idx="1"/>
          </p:nvPr>
        </p:nvSpPr>
        <p:spPr>
          <a:xfrm>
            <a:off x="759279" y="2140857"/>
            <a:ext cx="7886700" cy="3722914"/>
          </a:xfrm>
        </p:spPr>
        <p:txBody>
          <a:bodyPr>
            <a:normAutofit/>
          </a:bodyPr>
          <a:lstStyle/>
          <a:p>
            <a:r>
              <a:rPr lang="en-US" dirty="0"/>
              <a:t>Rule applies to medical billing and reimbursement for telemedicine and telehealth services provided on or after September 1, 2018</a:t>
            </a:r>
          </a:p>
          <a:p>
            <a:r>
              <a:rPr lang="en-US" dirty="0"/>
              <a:t>A health care provider must bill for telemedicine and telehealth services according to applicable: </a:t>
            </a:r>
          </a:p>
          <a:p>
            <a:pPr lvl="1"/>
            <a:r>
              <a:rPr lang="en-US" dirty="0"/>
              <a:t> Medicare payment policies, as defined in §134.203 of this title; and </a:t>
            </a:r>
          </a:p>
          <a:p>
            <a:pPr lvl="1"/>
            <a:r>
              <a:rPr lang="en-US" dirty="0"/>
              <a:t> provisions of Chapter 133 of this title.</a:t>
            </a:r>
          </a:p>
        </p:txBody>
      </p:sp>
    </p:spTree>
    <p:extLst>
      <p:ext uri="{BB962C8B-B14F-4D97-AF65-F5344CB8AC3E}">
        <p14:creationId xmlns:p14="http://schemas.microsoft.com/office/powerpoint/2010/main" val="231320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772C8-5002-4BE1-ADCF-A677F2D895BA}"/>
              </a:ext>
            </a:extLst>
          </p:cNvPr>
          <p:cNvSpPr>
            <a:spLocks noGrp="1"/>
          </p:cNvSpPr>
          <p:nvPr>
            <p:ph type="title"/>
          </p:nvPr>
        </p:nvSpPr>
        <p:spPr/>
        <p:txBody>
          <a:bodyPr/>
          <a:lstStyle/>
          <a:p>
            <a:pPr algn="ctr"/>
            <a:r>
              <a:rPr lang="en-US" dirty="0"/>
              <a:t>Emergency Rule</a:t>
            </a:r>
          </a:p>
        </p:txBody>
      </p:sp>
      <p:sp>
        <p:nvSpPr>
          <p:cNvPr id="3" name="Content Placeholder 2">
            <a:extLst>
              <a:ext uri="{FF2B5EF4-FFF2-40B4-BE49-F238E27FC236}">
                <a16:creationId xmlns:a16="http://schemas.microsoft.com/office/drawing/2014/main" id="{DF185309-155F-497B-A592-25BB6A3E6347}"/>
              </a:ext>
            </a:extLst>
          </p:cNvPr>
          <p:cNvSpPr>
            <a:spLocks noGrp="1"/>
          </p:cNvSpPr>
          <p:nvPr>
            <p:ph idx="1"/>
          </p:nvPr>
        </p:nvSpPr>
        <p:spPr>
          <a:xfrm>
            <a:off x="628650" y="1483981"/>
            <a:ext cx="7886700" cy="4351338"/>
          </a:xfrm>
        </p:spPr>
        <p:txBody>
          <a:bodyPr>
            <a:normAutofit fontScale="92500" lnSpcReduction="10000"/>
          </a:bodyPr>
          <a:lstStyle/>
          <a:p>
            <a:r>
              <a:rPr lang="en-US" dirty="0"/>
              <a:t>DWC adopted new 28 Texas Administrative Code §167.1 on an emergency basis. The rule relates to telemedicine and telehealth and went into effect for physical medicine and rehab services provided on or after April 13, 2020. </a:t>
            </a:r>
          </a:p>
          <a:p>
            <a:endParaRPr lang="en-US" dirty="0"/>
          </a:p>
          <a:p>
            <a:r>
              <a:rPr lang="en-US" dirty="0"/>
              <a:t>Rule allows licensed HCP’s to perform physical medicine and rehabilitation services, and physical therapists, occupational therapists, and speech pathologists to bill and be reimbursed for services currently allowed under CMS telemedicine and telehealth billing codes. </a:t>
            </a:r>
          </a:p>
        </p:txBody>
      </p:sp>
    </p:spTree>
    <p:extLst>
      <p:ext uri="{BB962C8B-B14F-4D97-AF65-F5344CB8AC3E}">
        <p14:creationId xmlns:p14="http://schemas.microsoft.com/office/powerpoint/2010/main" val="3582850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Welcome</a:t>
            </a:r>
          </a:p>
        </p:txBody>
      </p:sp>
      <p:sp>
        <p:nvSpPr>
          <p:cNvPr id="3" name="Text Placeholder 2"/>
          <p:cNvSpPr>
            <a:spLocks noGrp="1"/>
          </p:cNvSpPr>
          <p:nvPr>
            <p:ph type="subTitle" idx="1"/>
          </p:nvPr>
        </p:nvSpPr>
        <p:spPr/>
        <p:txBody>
          <a:bodyPr/>
          <a:lstStyle/>
          <a:p>
            <a:r>
              <a:rPr lang="en-US" dirty="0"/>
              <a:t>Cassie Brown, Commissioner </a:t>
            </a:r>
            <a:br>
              <a:rPr lang="en-US" dirty="0"/>
            </a:br>
            <a:r>
              <a:rPr lang="en-US" dirty="0"/>
              <a:t>Division of Workers’ Compensation</a:t>
            </a:r>
          </a:p>
        </p:txBody>
      </p:sp>
    </p:spTree>
    <p:extLst>
      <p:ext uri="{BB962C8B-B14F-4D97-AF65-F5344CB8AC3E}">
        <p14:creationId xmlns:p14="http://schemas.microsoft.com/office/powerpoint/2010/main" val="5678560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47F05-34FC-46BA-935C-F236A8A95D4D}"/>
              </a:ext>
            </a:extLst>
          </p:cNvPr>
          <p:cNvSpPr>
            <a:spLocks noGrp="1"/>
          </p:cNvSpPr>
          <p:nvPr>
            <p:ph type="title"/>
          </p:nvPr>
        </p:nvSpPr>
        <p:spPr/>
        <p:txBody>
          <a:bodyPr/>
          <a:lstStyle/>
          <a:p>
            <a:pPr algn="ctr"/>
            <a:r>
              <a:rPr lang="en-US" dirty="0"/>
              <a:t>Emergency Rule</a:t>
            </a:r>
          </a:p>
        </p:txBody>
      </p:sp>
      <p:sp>
        <p:nvSpPr>
          <p:cNvPr id="3" name="Content Placeholder 2">
            <a:extLst>
              <a:ext uri="{FF2B5EF4-FFF2-40B4-BE49-F238E27FC236}">
                <a16:creationId xmlns:a16="http://schemas.microsoft.com/office/drawing/2014/main" id="{C0021F44-02FE-40EC-9855-A60A8AEEE9FB}"/>
              </a:ext>
            </a:extLst>
          </p:cNvPr>
          <p:cNvSpPr>
            <a:spLocks noGrp="1"/>
          </p:cNvSpPr>
          <p:nvPr>
            <p:ph idx="1"/>
          </p:nvPr>
        </p:nvSpPr>
        <p:spPr/>
        <p:txBody>
          <a:bodyPr/>
          <a:lstStyle/>
          <a:p>
            <a:r>
              <a:rPr lang="en-US" dirty="0"/>
              <a:t>Under Government Code §2001.034, this emergency rule may not be in effect for more than 120 days, but may be extended 60 days. </a:t>
            </a:r>
          </a:p>
        </p:txBody>
      </p:sp>
    </p:spTree>
    <p:extLst>
      <p:ext uri="{BB962C8B-B14F-4D97-AF65-F5344CB8AC3E}">
        <p14:creationId xmlns:p14="http://schemas.microsoft.com/office/powerpoint/2010/main" val="20337072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2C9F4FD-4751-463C-9F8C-727B0BDE28D5}"/>
              </a:ext>
            </a:extLst>
          </p:cNvPr>
          <p:cNvPicPr>
            <a:picLocks noChangeAspect="1"/>
          </p:cNvPicPr>
          <p:nvPr/>
        </p:nvPicPr>
        <p:blipFill>
          <a:blip r:embed="rId2"/>
          <a:stretch>
            <a:fillRect/>
          </a:stretch>
        </p:blipFill>
        <p:spPr>
          <a:xfrm>
            <a:off x="0" y="-136224"/>
            <a:ext cx="9144000" cy="6145710"/>
          </a:xfrm>
          <a:prstGeom prst="rect">
            <a:avLst/>
          </a:prstGeom>
        </p:spPr>
      </p:pic>
    </p:spTree>
    <p:extLst>
      <p:ext uri="{BB962C8B-B14F-4D97-AF65-F5344CB8AC3E}">
        <p14:creationId xmlns:p14="http://schemas.microsoft.com/office/powerpoint/2010/main" val="23776233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B354CC3-A74F-4EC3-B8F6-8243517C46C1}"/>
              </a:ext>
            </a:extLst>
          </p:cNvPr>
          <p:cNvPicPr>
            <a:picLocks noChangeAspect="1"/>
          </p:cNvPicPr>
          <p:nvPr/>
        </p:nvPicPr>
        <p:blipFill>
          <a:blip r:embed="rId2"/>
          <a:stretch>
            <a:fillRect/>
          </a:stretch>
        </p:blipFill>
        <p:spPr>
          <a:xfrm>
            <a:off x="0" y="0"/>
            <a:ext cx="9144000" cy="6114220"/>
          </a:xfrm>
          <a:prstGeom prst="rect">
            <a:avLst/>
          </a:prstGeom>
        </p:spPr>
      </p:pic>
      <p:sp>
        <p:nvSpPr>
          <p:cNvPr id="4" name="Rectangle 3">
            <a:extLst>
              <a:ext uri="{FF2B5EF4-FFF2-40B4-BE49-F238E27FC236}">
                <a16:creationId xmlns:a16="http://schemas.microsoft.com/office/drawing/2014/main" id="{05032DF3-B3B1-4950-8297-CFDFC7D5D945}"/>
              </a:ext>
            </a:extLst>
          </p:cNvPr>
          <p:cNvSpPr/>
          <p:nvPr/>
        </p:nvSpPr>
        <p:spPr>
          <a:xfrm>
            <a:off x="3454400" y="2197100"/>
            <a:ext cx="939800" cy="342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557291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E1E5348-C2B2-4A32-B1E8-A2B44C01F7C5}"/>
              </a:ext>
            </a:extLst>
          </p:cNvPr>
          <p:cNvPicPr>
            <a:picLocks noChangeAspect="1"/>
          </p:cNvPicPr>
          <p:nvPr/>
        </p:nvPicPr>
        <p:blipFill>
          <a:blip r:embed="rId3"/>
          <a:stretch>
            <a:fillRect/>
          </a:stretch>
        </p:blipFill>
        <p:spPr>
          <a:xfrm>
            <a:off x="0" y="-92053"/>
            <a:ext cx="9144000" cy="6137753"/>
          </a:xfrm>
          <a:prstGeom prst="rect">
            <a:avLst/>
          </a:prstGeom>
        </p:spPr>
      </p:pic>
    </p:spTree>
    <p:extLst>
      <p:ext uri="{BB962C8B-B14F-4D97-AF65-F5344CB8AC3E}">
        <p14:creationId xmlns:p14="http://schemas.microsoft.com/office/powerpoint/2010/main" val="24588203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849DE76-37BF-43AC-AE44-C68A99E8FACB}"/>
              </a:ext>
            </a:extLst>
          </p:cNvPr>
          <p:cNvPicPr>
            <a:picLocks noChangeAspect="1"/>
          </p:cNvPicPr>
          <p:nvPr/>
        </p:nvPicPr>
        <p:blipFill>
          <a:blip r:embed="rId2"/>
          <a:stretch>
            <a:fillRect/>
          </a:stretch>
        </p:blipFill>
        <p:spPr>
          <a:xfrm>
            <a:off x="0" y="-79924"/>
            <a:ext cx="9144000" cy="6093399"/>
          </a:xfrm>
          <a:prstGeom prst="rect">
            <a:avLst/>
          </a:prstGeom>
        </p:spPr>
      </p:pic>
      <p:sp>
        <p:nvSpPr>
          <p:cNvPr id="4" name="TextBox 3">
            <a:extLst>
              <a:ext uri="{FF2B5EF4-FFF2-40B4-BE49-F238E27FC236}">
                <a16:creationId xmlns:a16="http://schemas.microsoft.com/office/drawing/2014/main" id="{1264D0A8-8625-4C9C-80A6-81180A2F680C}"/>
              </a:ext>
            </a:extLst>
          </p:cNvPr>
          <p:cNvSpPr txBox="1"/>
          <p:nvPr/>
        </p:nvSpPr>
        <p:spPr>
          <a:xfrm>
            <a:off x="5359400" y="2286000"/>
            <a:ext cx="228600" cy="276999"/>
          </a:xfrm>
          <a:prstGeom prst="rect">
            <a:avLst/>
          </a:prstGeom>
          <a:noFill/>
        </p:spPr>
        <p:txBody>
          <a:bodyPr wrap="square" rtlCol="0">
            <a:spAutoFit/>
          </a:bodyPr>
          <a:lstStyle/>
          <a:p>
            <a:r>
              <a:rPr lang="en-US" sz="1200" dirty="0"/>
              <a:t>r</a:t>
            </a:r>
          </a:p>
        </p:txBody>
      </p:sp>
    </p:spTree>
    <p:extLst>
      <p:ext uri="{BB962C8B-B14F-4D97-AF65-F5344CB8AC3E}">
        <p14:creationId xmlns:p14="http://schemas.microsoft.com/office/powerpoint/2010/main" val="12928295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1CDBB-7012-48B8-BE36-58B70C06D471}"/>
              </a:ext>
            </a:extLst>
          </p:cNvPr>
          <p:cNvSpPr>
            <a:spLocks noGrp="1"/>
          </p:cNvSpPr>
          <p:nvPr>
            <p:ph type="title"/>
          </p:nvPr>
        </p:nvSpPr>
        <p:spPr/>
        <p:txBody>
          <a:bodyPr/>
          <a:lstStyle/>
          <a:p>
            <a:pPr algn="ctr"/>
            <a:r>
              <a:rPr lang="en-US" b="1" dirty="0"/>
              <a:t>Telemedicine Resources</a:t>
            </a:r>
          </a:p>
        </p:txBody>
      </p:sp>
      <p:sp>
        <p:nvSpPr>
          <p:cNvPr id="3" name="Content Placeholder 2">
            <a:extLst>
              <a:ext uri="{FF2B5EF4-FFF2-40B4-BE49-F238E27FC236}">
                <a16:creationId xmlns:a16="http://schemas.microsoft.com/office/drawing/2014/main" id="{9C582EE3-2834-4C9D-BEAC-0A482FE66C53}"/>
              </a:ext>
            </a:extLst>
          </p:cNvPr>
          <p:cNvSpPr>
            <a:spLocks noGrp="1"/>
          </p:cNvSpPr>
          <p:nvPr>
            <p:ph idx="1"/>
          </p:nvPr>
        </p:nvSpPr>
        <p:spPr>
          <a:xfrm>
            <a:off x="351693" y="1825625"/>
            <a:ext cx="8410470" cy="4351338"/>
          </a:xfrm>
        </p:spPr>
        <p:txBody>
          <a:bodyPr>
            <a:normAutofit/>
          </a:bodyPr>
          <a:lstStyle/>
          <a:p>
            <a:r>
              <a:rPr lang="en-US" dirty="0"/>
              <a:t>DWC Telemedicine cage: </a:t>
            </a:r>
          </a:p>
          <a:p>
            <a:pPr lvl="1"/>
            <a:r>
              <a:rPr lang="en-US" dirty="0">
                <a:hlinkClick r:id="rId3"/>
              </a:rPr>
              <a:t>http://www.tdi.texas.gov/wc/hcprovider/telemed.html</a:t>
            </a:r>
            <a:r>
              <a:rPr lang="en-US" dirty="0"/>
              <a:t>  </a:t>
            </a:r>
          </a:p>
          <a:p>
            <a:r>
              <a:rPr lang="en-US" dirty="0"/>
              <a:t>List of covered services:</a:t>
            </a:r>
          </a:p>
          <a:p>
            <a:pPr lvl="1"/>
            <a:r>
              <a:rPr lang="en-US" dirty="0">
                <a:hlinkClick r:id="rId4"/>
              </a:rPr>
              <a:t>https://www.cms.gov/Medicare/Medicare-General-Information/Telehealth/Telehealth-Codes</a:t>
            </a:r>
            <a:r>
              <a:rPr lang="en-US" dirty="0"/>
              <a:t> </a:t>
            </a:r>
          </a:p>
          <a:p>
            <a:r>
              <a:rPr lang="en-US" dirty="0"/>
              <a:t>Adopted Rule:  (Texas Register)</a:t>
            </a:r>
          </a:p>
          <a:p>
            <a:pPr lvl="1"/>
            <a:r>
              <a:rPr lang="en-US" dirty="0">
                <a:hlinkClick r:id="rId5"/>
              </a:rPr>
              <a:t>https://texreg.sos.state.tx.us/public/regviewer$ext.RegPage?sl=R&amp;app=1&amp;p_dir=&amp;p_rloc=351110&amp;p_tloc=&amp;p_ploc=&amp;pg=1&amp;p_reg=351110&amp;ti=28&amp;pt=2&amp;ch=133&amp;rl=30&amp;issue=04/27/2018&amp;z_chk=</a:t>
            </a:r>
            <a:r>
              <a:rPr lang="en-US" dirty="0"/>
              <a:t> </a:t>
            </a:r>
          </a:p>
          <a:p>
            <a:endParaRPr lang="en-US" dirty="0"/>
          </a:p>
        </p:txBody>
      </p:sp>
    </p:spTree>
    <p:extLst>
      <p:ext uri="{BB962C8B-B14F-4D97-AF65-F5344CB8AC3E}">
        <p14:creationId xmlns:p14="http://schemas.microsoft.com/office/powerpoint/2010/main" val="3117022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MFDR Update</a:t>
            </a:r>
          </a:p>
        </p:txBody>
      </p:sp>
      <p:sp>
        <p:nvSpPr>
          <p:cNvPr id="3" name="Text Placeholder 2"/>
          <p:cNvSpPr>
            <a:spLocks noGrp="1"/>
          </p:cNvSpPr>
          <p:nvPr>
            <p:ph type="subTitle" idx="1"/>
          </p:nvPr>
        </p:nvSpPr>
        <p:spPr/>
        <p:txBody>
          <a:bodyPr/>
          <a:lstStyle/>
          <a:p>
            <a:r>
              <a:rPr lang="en-US" dirty="0"/>
              <a:t>Greg Arendt, Director</a:t>
            </a:r>
          </a:p>
          <a:p>
            <a:r>
              <a:rPr lang="en-US" dirty="0"/>
              <a:t>Medical Fee Dispute</a:t>
            </a:r>
          </a:p>
        </p:txBody>
      </p:sp>
    </p:spTree>
    <p:extLst>
      <p:ext uri="{BB962C8B-B14F-4D97-AF65-F5344CB8AC3E}">
        <p14:creationId xmlns:p14="http://schemas.microsoft.com/office/powerpoint/2010/main" val="34028930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3A06E-9B80-4E86-A0ED-A97930DDEBBD}"/>
              </a:ext>
            </a:extLst>
          </p:cNvPr>
          <p:cNvSpPr>
            <a:spLocks noGrp="1"/>
          </p:cNvSpPr>
          <p:nvPr>
            <p:ph type="title"/>
          </p:nvPr>
        </p:nvSpPr>
        <p:spPr/>
        <p:txBody>
          <a:bodyPr>
            <a:normAutofit/>
          </a:bodyPr>
          <a:lstStyle/>
          <a:p>
            <a:r>
              <a:rPr lang="en-US" sz="3600" dirty="0"/>
              <a:t>2,120 Disputes Received Fiscal Year 2020</a:t>
            </a:r>
          </a:p>
        </p:txBody>
      </p:sp>
      <p:graphicFrame>
        <p:nvGraphicFramePr>
          <p:cNvPr id="4" name="Content Placeholder 3">
            <a:extLst>
              <a:ext uri="{FF2B5EF4-FFF2-40B4-BE49-F238E27FC236}">
                <a16:creationId xmlns:a16="http://schemas.microsoft.com/office/drawing/2014/main" id="{7FCDA93A-8C9A-4CBA-8245-08D140F863E5}"/>
              </a:ext>
            </a:extLst>
          </p:cNvPr>
          <p:cNvGraphicFramePr>
            <a:graphicFrameLocks noGrp="1"/>
          </p:cNvGraphicFramePr>
          <p:nvPr>
            <p:ph idx="1"/>
          </p:nvPr>
        </p:nvGraphicFramePr>
        <p:xfrm>
          <a:off x="628650" y="1605587"/>
          <a:ext cx="7886700" cy="345468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5">
            <a:extLst>
              <a:ext uri="{FF2B5EF4-FFF2-40B4-BE49-F238E27FC236}">
                <a16:creationId xmlns:a16="http://schemas.microsoft.com/office/drawing/2014/main" id="{7C01EC23-726D-4BA3-BC90-67F0D15B15FA}"/>
              </a:ext>
            </a:extLst>
          </p:cNvPr>
          <p:cNvGraphicFramePr>
            <a:graphicFrameLocks noGrp="1"/>
          </p:cNvGraphicFramePr>
          <p:nvPr/>
        </p:nvGraphicFramePr>
        <p:xfrm>
          <a:off x="861390" y="5252413"/>
          <a:ext cx="7381464" cy="797560"/>
        </p:xfrm>
        <a:graphic>
          <a:graphicData uri="http://schemas.openxmlformats.org/drawingml/2006/table">
            <a:tbl>
              <a:tblPr firstRow="1" bandRow="1">
                <a:tableStyleId>{5C22544A-7EE6-4342-B048-85BDC9FD1C3A}</a:tableStyleId>
              </a:tblPr>
              <a:tblGrid>
                <a:gridCol w="922683">
                  <a:extLst>
                    <a:ext uri="{9D8B030D-6E8A-4147-A177-3AD203B41FA5}">
                      <a16:colId xmlns:a16="http://schemas.microsoft.com/office/drawing/2014/main" val="4091341981"/>
                    </a:ext>
                  </a:extLst>
                </a:gridCol>
                <a:gridCol w="922683">
                  <a:extLst>
                    <a:ext uri="{9D8B030D-6E8A-4147-A177-3AD203B41FA5}">
                      <a16:colId xmlns:a16="http://schemas.microsoft.com/office/drawing/2014/main" val="2498893847"/>
                    </a:ext>
                  </a:extLst>
                </a:gridCol>
                <a:gridCol w="922683">
                  <a:extLst>
                    <a:ext uri="{9D8B030D-6E8A-4147-A177-3AD203B41FA5}">
                      <a16:colId xmlns:a16="http://schemas.microsoft.com/office/drawing/2014/main" val="4043518766"/>
                    </a:ext>
                  </a:extLst>
                </a:gridCol>
                <a:gridCol w="922683">
                  <a:extLst>
                    <a:ext uri="{9D8B030D-6E8A-4147-A177-3AD203B41FA5}">
                      <a16:colId xmlns:a16="http://schemas.microsoft.com/office/drawing/2014/main" val="469276627"/>
                    </a:ext>
                  </a:extLst>
                </a:gridCol>
                <a:gridCol w="922683">
                  <a:extLst>
                    <a:ext uri="{9D8B030D-6E8A-4147-A177-3AD203B41FA5}">
                      <a16:colId xmlns:a16="http://schemas.microsoft.com/office/drawing/2014/main" val="2862513525"/>
                    </a:ext>
                  </a:extLst>
                </a:gridCol>
                <a:gridCol w="922683">
                  <a:extLst>
                    <a:ext uri="{9D8B030D-6E8A-4147-A177-3AD203B41FA5}">
                      <a16:colId xmlns:a16="http://schemas.microsoft.com/office/drawing/2014/main" val="1445716360"/>
                    </a:ext>
                  </a:extLst>
                </a:gridCol>
                <a:gridCol w="922683">
                  <a:extLst>
                    <a:ext uri="{9D8B030D-6E8A-4147-A177-3AD203B41FA5}">
                      <a16:colId xmlns:a16="http://schemas.microsoft.com/office/drawing/2014/main" val="127389979"/>
                    </a:ext>
                  </a:extLst>
                </a:gridCol>
                <a:gridCol w="922683">
                  <a:extLst>
                    <a:ext uri="{9D8B030D-6E8A-4147-A177-3AD203B41FA5}">
                      <a16:colId xmlns:a16="http://schemas.microsoft.com/office/drawing/2014/main" val="4035872539"/>
                    </a:ext>
                  </a:extLst>
                </a:gridCol>
              </a:tblGrid>
              <a:tr h="370840">
                <a:tc>
                  <a:txBody>
                    <a:bodyPr/>
                    <a:lstStyle/>
                    <a:p>
                      <a:r>
                        <a:rPr lang="en-US" sz="1100" dirty="0"/>
                        <a:t>Pharmacy</a:t>
                      </a:r>
                    </a:p>
                  </a:txBody>
                  <a:tcPr/>
                </a:tc>
                <a:tc>
                  <a:txBody>
                    <a:bodyPr/>
                    <a:lstStyle/>
                    <a:p>
                      <a:r>
                        <a:rPr lang="en-US" sz="1100" dirty="0"/>
                        <a:t>Division Specific</a:t>
                      </a:r>
                    </a:p>
                  </a:txBody>
                  <a:tcPr/>
                </a:tc>
                <a:tc>
                  <a:txBody>
                    <a:bodyPr/>
                    <a:lstStyle/>
                    <a:p>
                      <a:r>
                        <a:rPr lang="en-US" sz="1100" dirty="0"/>
                        <a:t>Facility</a:t>
                      </a:r>
                    </a:p>
                  </a:txBody>
                  <a:tcPr/>
                </a:tc>
                <a:tc>
                  <a:txBody>
                    <a:bodyPr/>
                    <a:lstStyle/>
                    <a:p>
                      <a:r>
                        <a:rPr lang="en-US" sz="1100" dirty="0"/>
                        <a:t>Non-MFDR Issues</a:t>
                      </a:r>
                    </a:p>
                  </a:txBody>
                  <a:tcPr/>
                </a:tc>
                <a:tc>
                  <a:txBody>
                    <a:bodyPr/>
                    <a:lstStyle/>
                    <a:p>
                      <a:r>
                        <a:rPr lang="en-US" sz="1100" dirty="0"/>
                        <a:t>Air Ambulance</a:t>
                      </a:r>
                    </a:p>
                  </a:txBody>
                  <a:tcPr/>
                </a:tc>
                <a:tc>
                  <a:txBody>
                    <a:bodyPr/>
                    <a:lstStyle/>
                    <a:p>
                      <a:r>
                        <a:rPr lang="en-US" sz="1100" dirty="0"/>
                        <a:t>Professional Services</a:t>
                      </a:r>
                    </a:p>
                  </a:txBody>
                  <a:tcPr/>
                </a:tc>
                <a:tc>
                  <a:txBody>
                    <a:bodyPr/>
                    <a:lstStyle/>
                    <a:p>
                      <a:r>
                        <a:rPr lang="en-US" sz="1100" dirty="0"/>
                        <a:t>All Other</a:t>
                      </a:r>
                    </a:p>
                  </a:txBody>
                  <a:tcPr/>
                </a:tc>
                <a:tc>
                  <a:txBody>
                    <a:bodyPr/>
                    <a:lstStyle/>
                    <a:p>
                      <a:r>
                        <a:rPr lang="en-US" sz="1100" dirty="0"/>
                        <a:t>Total</a:t>
                      </a:r>
                    </a:p>
                  </a:txBody>
                  <a:tcPr/>
                </a:tc>
                <a:extLst>
                  <a:ext uri="{0D108BD9-81ED-4DB2-BD59-A6C34878D82A}">
                    <a16:rowId xmlns:a16="http://schemas.microsoft.com/office/drawing/2014/main" val="2171337874"/>
                  </a:ext>
                </a:extLst>
              </a:tr>
              <a:tr h="370840">
                <a:tc>
                  <a:txBody>
                    <a:bodyPr/>
                    <a:lstStyle/>
                    <a:p>
                      <a:r>
                        <a:rPr lang="en-US" dirty="0"/>
                        <a:t>367</a:t>
                      </a:r>
                    </a:p>
                  </a:txBody>
                  <a:tcPr/>
                </a:tc>
                <a:tc>
                  <a:txBody>
                    <a:bodyPr/>
                    <a:lstStyle/>
                    <a:p>
                      <a:r>
                        <a:rPr lang="en-US" dirty="0"/>
                        <a:t>335</a:t>
                      </a:r>
                    </a:p>
                  </a:txBody>
                  <a:tcPr/>
                </a:tc>
                <a:tc>
                  <a:txBody>
                    <a:bodyPr/>
                    <a:lstStyle/>
                    <a:p>
                      <a:r>
                        <a:rPr lang="en-US" dirty="0"/>
                        <a:t>303</a:t>
                      </a:r>
                    </a:p>
                  </a:txBody>
                  <a:tcPr/>
                </a:tc>
                <a:tc>
                  <a:txBody>
                    <a:bodyPr/>
                    <a:lstStyle/>
                    <a:p>
                      <a:r>
                        <a:rPr lang="en-US" dirty="0"/>
                        <a:t>275</a:t>
                      </a:r>
                    </a:p>
                  </a:txBody>
                  <a:tcPr/>
                </a:tc>
                <a:tc>
                  <a:txBody>
                    <a:bodyPr/>
                    <a:lstStyle/>
                    <a:p>
                      <a:r>
                        <a:rPr lang="en-US" dirty="0"/>
                        <a:t>262</a:t>
                      </a:r>
                    </a:p>
                  </a:txBody>
                  <a:tcPr/>
                </a:tc>
                <a:tc>
                  <a:txBody>
                    <a:bodyPr/>
                    <a:lstStyle/>
                    <a:p>
                      <a:r>
                        <a:rPr lang="en-US" dirty="0"/>
                        <a:t>216</a:t>
                      </a:r>
                    </a:p>
                  </a:txBody>
                  <a:tcPr/>
                </a:tc>
                <a:tc>
                  <a:txBody>
                    <a:bodyPr/>
                    <a:lstStyle/>
                    <a:p>
                      <a:r>
                        <a:rPr lang="en-US" dirty="0"/>
                        <a:t>362</a:t>
                      </a:r>
                    </a:p>
                  </a:txBody>
                  <a:tcPr/>
                </a:tc>
                <a:tc>
                  <a:txBody>
                    <a:bodyPr/>
                    <a:lstStyle/>
                    <a:p>
                      <a:r>
                        <a:rPr lang="en-US" dirty="0"/>
                        <a:t>2120</a:t>
                      </a:r>
                    </a:p>
                  </a:txBody>
                  <a:tcPr/>
                </a:tc>
                <a:extLst>
                  <a:ext uri="{0D108BD9-81ED-4DB2-BD59-A6C34878D82A}">
                    <a16:rowId xmlns:a16="http://schemas.microsoft.com/office/drawing/2014/main" val="1767652084"/>
                  </a:ext>
                </a:extLst>
              </a:tr>
            </a:tbl>
          </a:graphicData>
        </a:graphic>
      </p:graphicFrame>
    </p:spTree>
    <p:extLst>
      <p:ext uri="{BB962C8B-B14F-4D97-AF65-F5344CB8AC3E}">
        <p14:creationId xmlns:p14="http://schemas.microsoft.com/office/powerpoint/2010/main" val="15108428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7549C-BA2F-41B6-9FBE-A2ACE2A311DF}"/>
              </a:ext>
            </a:extLst>
          </p:cNvPr>
          <p:cNvSpPr>
            <a:spLocks noGrp="1"/>
          </p:cNvSpPr>
          <p:nvPr>
            <p:ph type="title"/>
          </p:nvPr>
        </p:nvSpPr>
        <p:spPr/>
        <p:txBody>
          <a:bodyPr>
            <a:normAutofit/>
          </a:bodyPr>
          <a:lstStyle/>
          <a:p>
            <a:r>
              <a:rPr lang="en-US" sz="3600" dirty="0"/>
              <a:t>2,180 Disputes Closed Fiscal Year 2020</a:t>
            </a:r>
          </a:p>
        </p:txBody>
      </p:sp>
      <p:graphicFrame>
        <p:nvGraphicFramePr>
          <p:cNvPr id="4" name="Content Placeholder 3">
            <a:extLst>
              <a:ext uri="{FF2B5EF4-FFF2-40B4-BE49-F238E27FC236}">
                <a16:creationId xmlns:a16="http://schemas.microsoft.com/office/drawing/2014/main" id="{AAE56073-1680-4C9A-9DAD-2127A0BD1FC7}"/>
              </a:ext>
            </a:extLst>
          </p:cNvPr>
          <p:cNvGraphicFramePr>
            <a:graphicFrameLocks noGrp="1"/>
          </p:cNvGraphicFramePr>
          <p:nvPr>
            <p:ph idx="1"/>
          </p:nvPr>
        </p:nvGraphicFramePr>
        <p:xfrm>
          <a:off x="628650" y="1547329"/>
          <a:ext cx="7886700" cy="363723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5">
            <a:extLst>
              <a:ext uri="{FF2B5EF4-FFF2-40B4-BE49-F238E27FC236}">
                <a16:creationId xmlns:a16="http://schemas.microsoft.com/office/drawing/2014/main" id="{E206C436-7474-442E-986F-86E6448FC95C}"/>
              </a:ext>
            </a:extLst>
          </p:cNvPr>
          <p:cNvGraphicFramePr>
            <a:graphicFrameLocks noGrp="1"/>
          </p:cNvGraphicFramePr>
          <p:nvPr/>
        </p:nvGraphicFramePr>
        <p:xfrm>
          <a:off x="1482573" y="5268107"/>
          <a:ext cx="5969269" cy="792480"/>
        </p:xfrm>
        <a:graphic>
          <a:graphicData uri="http://schemas.openxmlformats.org/drawingml/2006/table">
            <a:tbl>
              <a:tblPr firstRow="1" bandRow="1">
                <a:tableStyleId>{5C22544A-7EE6-4342-B048-85BDC9FD1C3A}</a:tableStyleId>
              </a:tblPr>
              <a:tblGrid>
                <a:gridCol w="852753">
                  <a:extLst>
                    <a:ext uri="{9D8B030D-6E8A-4147-A177-3AD203B41FA5}">
                      <a16:colId xmlns:a16="http://schemas.microsoft.com/office/drawing/2014/main" val="2888883103"/>
                    </a:ext>
                  </a:extLst>
                </a:gridCol>
                <a:gridCol w="852753">
                  <a:extLst>
                    <a:ext uri="{9D8B030D-6E8A-4147-A177-3AD203B41FA5}">
                      <a16:colId xmlns:a16="http://schemas.microsoft.com/office/drawing/2014/main" val="2006243631"/>
                    </a:ext>
                  </a:extLst>
                </a:gridCol>
                <a:gridCol w="852753">
                  <a:extLst>
                    <a:ext uri="{9D8B030D-6E8A-4147-A177-3AD203B41FA5}">
                      <a16:colId xmlns:a16="http://schemas.microsoft.com/office/drawing/2014/main" val="1251292055"/>
                    </a:ext>
                  </a:extLst>
                </a:gridCol>
                <a:gridCol w="852753">
                  <a:extLst>
                    <a:ext uri="{9D8B030D-6E8A-4147-A177-3AD203B41FA5}">
                      <a16:colId xmlns:a16="http://schemas.microsoft.com/office/drawing/2014/main" val="3689782498"/>
                    </a:ext>
                  </a:extLst>
                </a:gridCol>
                <a:gridCol w="884267">
                  <a:extLst>
                    <a:ext uri="{9D8B030D-6E8A-4147-A177-3AD203B41FA5}">
                      <a16:colId xmlns:a16="http://schemas.microsoft.com/office/drawing/2014/main" val="709130175"/>
                    </a:ext>
                  </a:extLst>
                </a:gridCol>
                <a:gridCol w="821237">
                  <a:extLst>
                    <a:ext uri="{9D8B030D-6E8A-4147-A177-3AD203B41FA5}">
                      <a16:colId xmlns:a16="http://schemas.microsoft.com/office/drawing/2014/main" val="144098573"/>
                    </a:ext>
                  </a:extLst>
                </a:gridCol>
                <a:gridCol w="852753">
                  <a:extLst>
                    <a:ext uri="{9D8B030D-6E8A-4147-A177-3AD203B41FA5}">
                      <a16:colId xmlns:a16="http://schemas.microsoft.com/office/drawing/2014/main" val="3581441372"/>
                    </a:ext>
                  </a:extLst>
                </a:gridCol>
              </a:tblGrid>
              <a:tr h="325625">
                <a:tc>
                  <a:txBody>
                    <a:bodyPr/>
                    <a:lstStyle/>
                    <a:p>
                      <a:r>
                        <a:rPr lang="en-US" sz="1100" dirty="0"/>
                        <a:t>Pharmacy</a:t>
                      </a:r>
                    </a:p>
                  </a:txBody>
                  <a:tcPr/>
                </a:tc>
                <a:tc>
                  <a:txBody>
                    <a:bodyPr/>
                    <a:lstStyle/>
                    <a:p>
                      <a:r>
                        <a:rPr lang="en-US" sz="1100" dirty="0"/>
                        <a:t>Division Specific</a:t>
                      </a:r>
                    </a:p>
                  </a:txBody>
                  <a:tcPr/>
                </a:tc>
                <a:tc>
                  <a:txBody>
                    <a:bodyPr/>
                    <a:lstStyle/>
                    <a:p>
                      <a:r>
                        <a:rPr lang="en-US" sz="1100" dirty="0"/>
                        <a:t>Facility</a:t>
                      </a:r>
                    </a:p>
                  </a:txBody>
                  <a:tcPr/>
                </a:tc>
                <a:tc>
                  <a:txBody>
                    <a:bodyPr/>
                    <a:lstStyle/>
                    <a:p>
                      <a:r>
                        <a:rPr lang="en-US" sz="1100" dirty="0"/>
                        <a:t>Non-MFDR Issues</a:t>
                      </a:r>
                    </a:p>
                  </a:txBody>
                  <a:tcPr/>
                </a:tc>
                <a:tc>
                  <a:txBody>
                    <a:bodyPr/>
                    <a:lstStyle/>
                    <a:p>
                      <a:r>
                        <a:rPr lang="en-US" sz="1100" dirty="0"/>
                        <a:t>Professional Services</a:t>
                      </a:r>
                    </a:p>
                  </a:txBody>
                  <a:tcPr/>
                </a:tc>
                <a:tc>
                  <a:txBody>
                    <a:bodyPr/>
                    <a:lstStyle/>
                    <a:p>
                      <a:r>
                        <a:rPr lang="en-US" sz="1100" dirty="0"/>
                        <a:t>All Other</a:t>
                      </a:r>
                    </a:p>
                  </a:txBody>
                  <a:tcPr/>
                </a:tc>
                <a:tc>
                  <a:txBody>
                    <a:bodyPr/>
                    <a:lstStyle/>
                    <a:p>
                      <a:r>
                        <a:rPr lang="en-US" sz="1100" dirty="0"/>
                        <a:t>Total</a:t>
                      </a:r>
                    </a:p>
                  </a:txBody>
                  <a:tcPr/>
                </a:tc>
                <a:extLst>
                  <a:ext uri="{0D108BD9-81ED-4DB2-BD59-A6C34878D82A}">
                    <a16:rowId xmlns:a16="http://schemas.microsoft.com/office/drawing/2014/main" val="1479561550"/>
                  </a:ext>
                </a:extLst>
              </a:tr>
              <a:tr h="279107">
                <a:tc>
                  <a:txBody>
                    <a:bodyPr/>
                    <a:lstStyle/>
                    <a:p>
                      <a:r>
                        <a:rPr lang="en-US" dirty="0"/>
                        <a:t>523</a:t>
                      </a:r>
                    </a:p>
                  </a:txBody>
                  <a:tcPr/>
                </a:tc>
                <a:tc>
                  <a:txBody>
                    <a:bodyPr/>
                    <a:lstStyle/>
                    <a:p>
                      <a:r>
                        <a:rPr lang="en-US" dirty="0"/>
                        <a:t>377</a:t>
                      </a:r>
                    </a:p>
                  </a:txBody>
                  <a:tcPr/>
                </a:tc>
                <a:tc>
                  <a:txBody>
                    <a:bodyPr/>
                    <a:lstStyle/>
                    <a:p>
                      <a:r>
                        <a:rPr lang="en-US" dirty="0"/>
                        <a:t>348</a:t>
                      </a:r>
                    </a:p>
                  </a:txBody>
                  <a:tcPr/>
                </a:tc>
                <a:tc>
                  <a:txBody>
                    <a:bodyPr/>
                    <a:lstStyle/>
                    <a:p>
                      <a:r>
                        <a:rPr lang="en-US" dirty="0"/>
                        <a:t>322</a:t>
                      </a:r>
                    </a:p>
                  </a:txBody>
                  <a:tcPr/>
                </a:tc>
                <a:tc>
                  <a:txBody>
                    <a:bodyPr/>
                    <a:lstStyle/>
                    <a:p>
                      <a:r>
                        <a:rPr lang="en-US" dirty="0"/>
                        <a:t>259</a:t>
                      </a:r>
                    </a:p>
                  </a:txBody>
                  <a:tcPr/>
                </a:tc>
                <a:tc>
                  <a:txBody>
                    <a:bodyPr/>
                    <a:lstStyle/>
                    <a:p>
                      <a:r>
                        <a:rPr lang="en-US" dirty="0"/>
                        <a:t>351</a:t>
                      </a:r>
                    </a:p>
                  </a:txBody>
                  <a:tcPr/>
                </a:tc>
                <a:tc>
                  <a:txBody>
                    <a:bodyPr/>
                    <a:lstStyle/>
                    <a:p>
                      <a:r>
                        <a:rPr lang="en-US" dirty="0"/>
                        <a:t>2180</a:t>
                      </a:r>
                    </a:p>
                  </a:txBody>
                  <a:tcPr/>
                </a:tc>
                <a:extLst>
                  <a:ext uri="{0D108BD9-81ED-4DB2-BD59-A6C34878D82A}">
                    <a16:rowId xmlns:a16="http://schemas.microsoft.com/office/drawing/2014/main" val="1284260069"/>
                  </a:ext>
                </a:extLst>
              </a:tr>
            </a:tbl>
          </a:graphicData>
        </a:graphic>
      </p:graphicFrame>
    </p:spTree>
    <p:extLst>
      <p:ext uri="{BB962C8B-B14F-4D97-AF65-F5344CB8AC3E}">
        <p14:creationId xmlns:p14="http://schemas.microsoft.com/office/powerpoint/2010/main" val="8429596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85E78-AB4F-4D66-B6E1-A69DA3273733}"/>
              </a:ext>
            </a:extLst>
          </p:cNvPr>
          <p:cNvSpPr>
            <a:spLocks noGrp="1"/>
          </p:cNvSpPr>
          <p:nvPr>
            <p:ph type="title"/>
          </p:nvPr>
        </p:nvSpPr>
        <p:spPr/>
        <p:txBody>
          <a:bodyPr>
            <a:normAutofit/>
          </a:bodyPr>
          <a:lstStyle/>
          <a:p>
            <a:r>
              <a:rPr lang="en-US" sz="3600" dirty="0"/>
              <a:t>Average Days to Adjudicate a Dispute</a:t>
            </a:r>
          </a:p>
        </p:txBody>
      </p:sp>
      <p:graphicFrame>
        <p:nvGraphicFramePr>
          <p:cNvPr id="4" name="Content Placeholder 3">
            <a:extLst>
              <a:ext uri="{FF2B5EF4-FFF2-40B4-BE49-F238E27FC236}">
                <a16:creationId xmlns:a16="http://schemas.microsoft.com/office/drawing/2014/main" id="{D6994D85-0CCF-4319-B0A1-9692F287F34F}"/>
              </a:ext>
            </a:extLst>
          </p:cNvPr>
          <p:cNvGraphicFramePr>
            <a:graphicFrameLocks noGrp="1"/>
          </p:cNvGraphicFramePr>
          <p:nvPr>
            <p:ph idx="1"/>
          </p:nvPr>
        </p:nvGraphicFramePr>
        <p:xfrm>
          <a:off x="628650" y="1825625"/>
          <a:ext cx="7886700" cy="351500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5">
            <a:extLst>
              <a:ext uri="{FF2B5EF4-FFF2-40B4-BE49-F238E27FC236}">
                <a16:creationId xmlns:a16="http://schemas.microsoft.com/office/drawing/2014/main" id="{EAE6056F-0228-4677-AE9F-AFD8D8E9DD4D}"/>
              </a:ext>
            </a:extLst>
          </p:cNvPr>
          <p:cNvGraphicFramePr>
            <a:graphicFrameLocks noGrp="1"/>
          </p:cNvGraphicFramePr>
          <p:nvPr/>
        </p:nvGraphicFramePr>
        <p:xfrm>
          <a:off x="1524000" y="5340626"/>
          <a:ext cx="6096000" cy="741680"/>
        </p:xfrm>
        <a:graphic>
          <a:graphicData uri="http://schemas.openxmlformats.org/drawingml/2006/table">
            <a:tbl>
              <a:tblPr firstRow="1" bandRow="1">
                <a:tableStyleId>{5C22544A-7EE6-4342-B048-85BDC9FD1C3A}</a:tableStyleId>
              </a:tblPr>
              <a:tblGrid>
                <a:gridCol w="762000">
                  <a:extLst>
                    <a:ext uri="{9D8B030D-6E8A-4147-A177-3AD203B41FA5}">
                      <a16:colId xmlns:a16="http://schemas.microsoft.com/office/drawing/2014/main" val="914333638"/>
                    </a:ext>
                  </a:extLst>
                </a:gridCol>
                <a:gridCol w="762000">
                  <a:extLst>
                    <a:ext uri="{9D8B030D-6E8A-4147-A177-3AD203B41FA5}">
                      <a16:colId xmlns:a16="http://schemas.microsoft.com/office/drawing/2014/main" val="1014024243"/>
                    </a:ext>
                  </a:extLst>
                </a:gridCol>
                <a:gridCol w="762000">
                  <a:extLst>
                    <a:ext uri="{9D8B030D-6E8A-4147-A177-3AD203B41FA5}">
                      <a16:colId xmlns:a16="http://schemas.microsoft.com/office/drawing/2014/main" val="3556029588"/>
                    </a:ext>
                  </a:extLst>
                </a:gridCol>
                <a:gridCol w="762000">
                  <a:extLst>
                    <a:ext uri="{9D8B030D-6E8A-4147-A177-3AD203B41FA5}">
                      <a16:colId xmlns:a16="http://schemas.microsoft.com/office/drawing/2014/main" val="1327611424"/>
                    </a:ext>
                  </a:extLst>
                </a:gridCol>
                <a:gridCol w="762000">
                  <a:extLst>
                    <a:ext uri="{9D8B030D-6E8A-4147-A177-3AD203B41FA5}">
                      <a16:colId xmlns:a16="http://schemas.microsoft.com/office/drawing/2014/main" val="1249242272"/>
                    </a:ext>
                  </a:extLst>
                </a:gridCol>
                <a:gridCol w="762000">
                  <a:extLst>
                    <a:ext uri="{9D8B030D-6E8A-4147-A177-3AD203B41FA5}">
                      <a16:colId xmlns:a16="http://schemas.microsoft.com/office/drawing/2014/main" val="205392999"/>
                    </a:ext>
                  </a:extLst>
                </a:gridCol>
                <a:gridCol w="762000">
                  <a:extLst>
                    <a:ext uri="{9D8B030D-6E8A-4147-A177-3AD203B41FA5}">
                      <a16:colId xmlns:a16="http://schemas.microsoft.com/office/drawing/2014/main" val="3936742655"/>
                    </a:ext>
                  </a:extLst>
                </a:gridCol>
                <a:gridCol w="762000">
                  <a:extLst>
                    <a:ext uri="{9D8B030D-6E8A-4147-A177-3AD203B41FA5}">
                      <a16:colId xmlns:a16="http://schemas.microsoft.com/office/drawing/2014/main" val="1931172752"/>
                    </a:ext>
                  </a:extLst>
                </a:gridCol>
              </a:tblGrid>
              <a:tr h="370840">
                <a:tc>
                  <a:txBody>
                    <a:bodyPr/>
                    <a:lstStyle/>
                    <a:p>
                      <a:pPr algn="ctr"/>
                      <a:r>
                        <a:rPr lang="en-US" sz="1600" dirty="0"/>
                        <a:t>2013</a:t>
                      </a:r>
                    </a:p>
                  </a:txBody>
                  <a:tcPr/>
                </a:tc>
                <a:tc>
                  <a:txBody>
                    <a:bodyPr/>
                    <a:lstStyle/>
                    <a:p>
                      <a:pPr algn="ctr"/>
                      <a:r>
                        <a:rPr lang="en-US" sz="1600" dirty="0"/>
                        <a:t>2014</a:t>
                      </a:r>
                    </a:p>
                  </a:txBody>
                  <a:tcPr/>
                </a:tc>
                <a:tc>
                  <a:txBody>
                    <a:bodyPr/>
                    <a:lstStyle/>
                    <a:p>
                      <a:pPr algn="ctr"/>
                      <a:r>
                        <a:rPr lang="en-US" sz="1600" dirty="0"/>
                        <a:t>2015</a:t>
                      </a:r>
                    </a:p>
                  </a:txBody>
                  <a:tcPr/>
                </a:tc>
                <a:tc>
                  <a:txBody>
                    <a:bodyPr/>
                    <a:lstStyle/>
                    <a:p>
                      <a:pPr algn="ctr"/>
                      <a:r>
                        <a:rPr lang="en-US" sz="1600" dirty="0"/>
                        <a:t>2016</a:t>
                      </a:r>
                    </a:p>
                  </a:txBody>
                  <a:tcPr/>
                </a:tc>
                <a:tc>
                  <a:txBody>
                    <a:bodyPr/>
                    <a:lstStyle/>
                    <a:p>
                      <a:pPr algn="ctr"/>
                      <a:r>
                        <a:rPr lang="en-US" sz="1600" dirty="0"/>
                        <a:t>2017</a:t>
                      </a:r>
                    </a:p>
                  </a:txBody>
                  <a:tcPr/>
                </a:tc>
                <a:tc>
                  <a:txBody>
                    <a:bodyPr/>
                    <a:lstStyle/>
                    <a:p>
                      <a:pPr algn="ctr"/>
                      <a:r>
                        <a:rPr lang="en-US" sz="1600" dirty="0"/>
                        <a:t>2018</a:t>
                      </a:r>
                    </a:p>
                  </a:txBody>
                  <a:tcPr/>
                </a:tc>
                <a:tc>
                  <a:txBody>
                    <a:bodyPr/>
                    <a:lstStyle/>
                    <a:p>
                      <a:pPr algn="ctr"/>
                      <a:r>
                        <a:rPr lang="en-US" sz="1600" dirty="0"/>
                        <a:t>2019</a:t>
                      </a:r>
                    </a:p>
                  </a:txBody>
                  <a:tcPr/>
                </a:tc>
                <a:tc>
                  <a:txBody>
                    <a:bodyPr/>
                    <a:lstStyle/>
                    <a:p>
                      <a:pPr algn="ctr"/>
                      <a:r>
                        <a:rPr lang="en-US" sz="1600" dirty="0"/>
                        <a:t>2020</a:t>
                      </a:r>
                    </a:p>
                  </a:txBody>
                  <a:tcPr/>
                </a:tc>
                <a:extLst>
                  <a:ext uri="{0D108BD9-81ED-4DB2-BD59-A6C34878D82A}">
                    <a16:rowId xmlns:a16="http://schemas.microsoft.com/office/drawing/2014/main" val="4000229253"/>
                  </a:ext>
                </a:extLst>
              </a:tr>
              <a:tr h="370840">
                <a:tc>
                  <a:txBody>
                    <a:bodyPr/>
                    <a:lstStyle/>
                    <a:p>
                      <a:pPr algn="ctr"/>
                      <a:r>
                        <a:rPr lang="en-US" sz="1600" dirty="0"/>
                        <a:t>1023</a:t>
                      </a:r>
                    </a:p>
                  </a:txBody>
                  <a:tcPr/>
                </a:tc>
                <a:tc>
                  <a:txBody>
                    <a:bodyPr/>
                    <a:lstStyle/>
                    <a:p>
                      <a:pPr algn="ctr"/>
                      <a:r>
                        <a:rPr lang="en-US" sz="1600" dirty="0"/>
                        <a:t>554</a:t>
                      </a:r>
                    </a:p>
                  </a:txBody>
                  <a:tcPr/>
                </a:tc>
                <a:tc>
                  <a:txBody>
                    <a:bodyPr/>
                    <a:lstStyle/>
                    <a:p>
                      <a:pPr algn="ctr"/>
                      <a:r>
                        <a:rPr lang="en-US" sz="1600" dirty="0"/>
                        <a:t>289</a:t>
                      </a:r>
                    </a:p>
                  </a:txBody>
                  <a:tcPr/>
                </a:tc>
                <a:tc>
                  <a:txBody>
                    <a:bodyPr/>
                    <a:lstStyle/>
                    <a:p>
                      <a:pPr algn="ctr"/>
                      <a:r>
                        <a:rPr lang="en-US" sz="1600" dirty="0"/>
                        <a:t>358</a:t>
                      </a:r>
                    </a:p>
                  </a:txBody>
                  <a:tcPr/>
                </a:tc>
                <a:tc>
                  <a:txBody>
                    <a:bodyPr/>
                    <a:lstStyle/>
                    <a:p>
                      <a:pPr algn="ctr"/>
                      <a:r>
                        <a:rPr lang="en-US" sz="1600" dirty="0"/>
                        <a:t>174</a:t>
                      </a:r>
                    </a:p>
                  </a:txBody>
                  <a:tcPr/>
                </a:tc>
                <a:tc>
                  <a:txBody>
                    <a:bodyPr/>
                    <a:lstStyle/>
                    <a:p>
                      <a:pPr algn="ctr"/>
                      <a:r>
                        <a:rPr lang="en-US" sz="1600" dirty="0"/>
                        <a:t>68</a:t>
                      </a:r>
                    </a:p>
                  </a:txBody>
                  <a:tcPr/>
                </a:tc>
                <a:tc>
                  <a:txBody>
                    <a:bodyPr/>
                    <a:lstStyle/>
                    <a:p>
                      <a:pPr algn="ctr"/>
                      <a:r>
                        <a:rPr lang="en-US" sz="1600" dirty="0"/>
                        <a:t>81</a:t>
                      </a:r>
                    </a:p>
                  </a:txBody>
                  <a:tcPr/>
                </a:tc>
                <a:tc>
                  <a:txBody>
                    <a:bodyPr/>
                    <a:lstStyle/>
                    <a:p>
                      <a:pPr algn="ctr"/>
                      <a:r>
                        <a:rPr lang="en-US" sz="1600" dirty="0"/>
                        <a:t>113</a:t>
                      </a:r>
                    </a:p>
                  </a:txBody>
                  <a:tcPr/>
                </a:tc>
                <a:extLst>
                  <a:ext uri="{0D108BD9-81ED-4DB2-BD59-A6C34878D82A}">
                    <a16:rowId xmlns:a16="http://schemas.microsoft.com/office/drawing/2014/main" val="1468800017"/>
                  </a:ext>
                </a:extLst>
              </a:tr>
            </a:tbl>
          </a:graphicData>
        </a:graphic>
      </p:graphicFrame>
    </p:spTree>
    <p:extLst>
      <p:ext uri="{BB962C8B-B14F-4D97-AF65-F5344CB8AC3E}">
        <p14:creationId xmlns:p14="http://schemas.microsoft.com/office/powerpoint/2010/main" val="1410465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Introduction of Deputy Commissioner of Legal Services</a:t>
            </a:r>
          </a:p>
        </p:txBody>
      </p:sp>
      <p:sp>
        <p:nvSpPr>
          <p:cNvPr id="3" name="Text Placeholder 2"/>
          <p:cNvSpPr>
            <a:spLocks noGrp="1"/>
          </p:cNvSpPr>
          <p:nvPr>
            <p:ph type="subTitle" idx="1"/>
          </p:nvPr>
        </p:nvSpPr>
        <p:spPr/>
        <p:txBody>
          <a:bodyPr>
            <a:normAutofit/>
          </a:bodyPr>
          <a:lstStyle/>
          <a:p>
            <a:pPr>
              <a:lnSpc>
                <a:spcPct val="100000"/>
              </a:lnSpc>
              <a:spcBef>
                <a:spcPts val="0"/>
              </a:spcBef>
            </a:pPr>
            <a:endParaRPr lang="en-US" i="1" dirty="0"/>
          </a:p>
          <a:p>
            <a:pPr>
              <a:lnSpc>
                <a:spcPct val="100000"/>
              </a:lnSpc>
              <a:spcBef>
                <a:spcPts val="0"/>
              </a:spcBef>
            </a:pPr>
            <a:r>
              <a:rPr lang="en-US" dirty="0"/>
              <a:t>Kara Mace, Deputy Commissioner </a:t>
            </a:r>
          </a:p>
          <a:p>
            <a:pPr>
              <a:lnSpc>
                <a:spcPct val="100000"/>
              </a:lnSpc>
              <a:spcBef>
                <a:spcPts val="0"/>
              </a:spcBef>
            </a:pPr>
            <a:r>
              <a:rPr lang="en-US" dirty="0"/>
              <a:t>Legal Services</a:t>
            </a:r>
          </a:p>
          <a:p>
            <a:pPr>
              <a:lnSpc>
                <a:spcPct val="100000"/>
              </a:lnSpc>
              <a:spcBef>
                <a:spcPts val="0"/>
              </a:spcBef>
            </a:pPr>
            <a:endParaRPr lang="en-US" i="1" dirty="0"/>
          </a:p>
        </p:txBody>
      </p:sp>
    </p:spTree>
    <p:extLst>
      <p:ext uri="{BB962C8B-B14F-4D97-AF65-F5344CB8AC3E}">
        <p14:creationId xmlns:p14="http://schemas.microsoft.com/office/powerpoint/2010/main" val="37005242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218" y="2451568"/>
            <a:ext cx="8472668" cy="2387600"/>
          </a:xfrm>
        </p:spPr>
        <p:txBody>
          <a:bodyPr>
            <a:noAutofit/>
          </a:bodyPr>
          <a:lstStyle/>
          <a:p>
            <a:r>
              <a:rPr lang="en-US" sz="4000" i="1" dirty="0"/>
              <a:t>Facility Ins. Corp. v Patients Medical Center</a:t>
            </a:r>
            <a:r>
              <a:rPr lang="en-US" sz="4000" dirty="0"/>
              <a:t>, 574 S.W. 3rd 436 (Court of Appeals, Austin, Dec. 5, 2018); </a:t>
            </a:r>
            <a:br>
              <a:rPr lang="en-US" sz="4000" dirty="0"/>
            </a:br>
            <a:r>
              <a:rPr lang="en-US" sz="4000" dirty="0"/>
              <a:t>Petition for Review, pending, Case No. 19-0533.</a:t>
            </a:r>
          </a:p>
        </p:txBody>
      </p:sp>
      <p:sp>
        <p:nvSpPr>
          <p:cNvPr id="3" name="Text Placeholder 2"/>
          <p:cNvSpPr>
            <a:spLocks noGrp="1"/>
          </p:cNvSpPr>
          <p:nvPr>
            <p:ph type="subTitle" idx="1"/>
          </p:nvPr>
        </p:nvSpPr>
        <p:spPr>
          <a:xfrm>
            <a:off x="981636" y="5202238"/>
            <a:ext cx="6858000" cy="1655762"/>
          </a:xfrm>
        </p:spPr>
        <p:txBody>
          <a:bodyPr/>
          <a:lstStyle/>
          <a:p>
            <a:r>
              <a:rPr lang="en-US" dirty="0"/>
              <a:t>Nick Canaday, </a:t>
            </a:r>
          </a:p>
          <a:p>
            <a:r>
              <a:rPr lang="en-US" dirty="0"/>
              <a:t>Special Counsel</a:t>
            </a:r>
          </a:p>
        </p:txBody>
      </p:sp>
    </p:spTree>
    <p:extLst>
      <p:ext uri="{BB962C8B-B14F-4D97-AF65-F5344CB8AC3E}">
        <p14:creationId xmlns:p14="http://schemas.microsoft.com/office/powerpoint/2010/main" val="1273840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A1D7FC-4F8C-48C4-9676-1AABF391EDED}"/>
              </a:ext>
            </a:extLst>
          </p:cNvPr>
          <p:cNvSpPr>
            <a:spLocks noGrp="1"/>
          </p:cNvSpPr>
          <p:nvPr>
            <p:ph idx="1"/>
          </p:nvPr>
        </p:nvSpPr>
        <p:spPr>
          <a:xfrm>
            <a:off x="628650" y="510988"/>
            <a:ext cx="7886700" cy="5437375"/>
          </a:xfrm>
        </p:spPr>
        <p:txBody>
          <a:bodyPr>
            <a:normAutofit fontScale="92500" lnSpcReduction="20000"/>
          </a:bodyPr>
          <a:lstStyle/>
          <a:p>
            <a:pPr marL="0" indent="0" algn="ctr">
              <a:buNone/>
            </a:pPr>
            <a:r>
              <a:rPr lang="en-US" sz="4300" dirty="0">
                <a:latin typeface="+mj-lt"/>
              </a:rPr>
              <a:t>Statement of the Case:</a:t>
            </a:r>
          </a:p>
          <a:p>
            <a:pPr marL="0" indent="0" algn="ctr">
              <a:buNone/>
            </a:pPr>
            <a:endParaRPr lang="en-US" dirty="0"/>
          </a:p>
          <a:p>
            <a:r>
              <a:rPr lang="en-US" sz="2400" dirty="0"/>
              <a:t>Provider initiated MFDR process following insurance carrier’s partial payment of bill.</a:t>
            </a:r>
          </a:p>
          <a:p>
            <a:r>
              <a:rPr lang="en-US" sz="2400" dirty="0"/>
              <a:t>MFDR ordered additional payment. Insurance carrier requests hearing at SOAH. </a:t>
            </a:r>
          </a:p>
          <a:p>
            <a:pPr marL="0" indent="0">
              <a:buNone/>
            </a:pPr>
            <a:endParaRPr lang="en-US" dirty="0"/>
          </a:p>
          <a:p>
            <a:pPr marL="0" indent="0" algn="ctr">
              <a:buNone/>
            </a:pPr>
            <a:r>
              <a:rPr lang="en-US" sz="4300" dirty="0">
                <a:latin typeface="+mj-lt"/>
              </a:rPr>
              <a:t>Legal Issue:</a:t>
            </a:r>
          </a:p>
          <a:p>
            <a:pPr marL="0" indent="0" algn="ctr">
              <a:buNone/>
            </a:pPr>
            <a:endParaRPr lang="en-US" dirty="0"/>
          </a:p>
          <a:p>
            <a:r>
              <a:rPr lang="en-US" sz="2400" dirty="0"/>
              <a:t>Which party carries the burden of proof in the </a:t>
            </a:r>
            <a:r>
              <a:rPr lang="en-US" sz="2400" i="1" dirty="0"/>
              <a:t>de novo </a:t>
            </a:r>
            <a:r>
              <a:rPr lang="en-US" sz="2400" dirty="0"/>
              <a:t>contested-case hearing at SOAH?</a:t>
            </a:r>
          </a:p>
          <a:p>
            <a:pPr lvl="1"/>
            <a:r>
              <a:rPr lang="en-US" dirty="0"/>
              <a:t>Is it the health care provider that filed the initial request for review?</a:t>
            </a:r>
          </a:p>
          <a:p>
            <a:pPr lvl="1"/>
            <a:r>
              <a:rPr lang="en-US" dirty="0"/>
              <a:t>Is it the party that requested a benefit review conference and, ultimately, that the matter be docketed with SOAH?  </a:t>
            </a:r>
          </a:p>
          <a:p>
            <a:endParaRPr lang="en-US" dirty="0"/>
          </a:p>
          <a:p>
            <a:endParaRPr lang="en-US" dirty="0"/>
          </a:p>
        </p:txBody>
      </p:sp>
    </p:spTree>
    <p:extLst>
      <p:ext uri="{BB962C8B-B14F-4D97-AF65-F5344CB8AC3E}">
        <p14:creationId xmlns:p14="http://schemas.microsoft.com/office/powerpoint/2010/main" val="32142368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A1D7FC-4F8C-48C4-9676-1AABF391EDED}"/>
              </a:ext>
            </a:extLst>
          </p:cNvPr>
          <p:cNvSpPr>
            <a:spLocks noGrp="1"/>
          </p:cNvSpPr>
          <p:nvPr>
            <p:ph idx="1"/>
          </p:nvPr>
        </p:nvSpPr>
        <p:spPr>
          <a:xfrm>
            <a:off x="628650" y="510988"/>
            <a:ext cx="7886700" cy="5437375"/>
          </a:xfrm>
        </p:spPr>
        <p:txBody>
          <a:bodyPr>
            <a:normAutofit/>
          </a:bodyPr>
          <a:lstStyle/>
          <a:p>
            <a:pPr marL="0" indent="0" algn="ctr">
              <a:buNone/>
            </a:pPr>
            <a:r>
              <a:rPr lang="en-US" sz="4000" dirty="0">
                <a:latin typeface="+mj-lt"/>
              </a:rPr>
              <a:t>Statement of the Case:</a:t>
            </a:r>
          </a:p>
          <a:p>
            <a:pPr marL="0" indent="0" algn="ctr">
              <a:buNone/>
            </a:pPr>
            <a:endParaRPr lang="en-US" b="1" dirty="0"/>
          </a:p>
          <a:p>
            <a:pPr marL="0" indent="0" algn="ctr">
              <a:buNone/>
            </a:pPr>
            <a:endParaRPr lang="en-US" b="1" dirty="0"/>
          </a:p>
          <a:p>
            <a:pPr marL="0" indent="0">
              <a:buNone/>
            </a:pPr>
            <a:r>
              <a:rPr lang="en-US" sz="2400" dirty="0"/>
              <a:t>The health care provider is the party seeking “affirmative relief” (in the form of reimbursement) throughout the entire review process, despite an insurance carrier’s challenging of a reimbursement award at any given stage within the MFDR context. </a:t>
            </a:r>
          </a:p>
          <a:p>
            <a:pPr marL="0" indent="0">
              <a:buNone/>
            </a:pPr>
            <a:endParaRPr lang="en-US" sz="2400" dirty="0"/>
          </a:p>
          <a:p>
            <a:pPr marL="0" indent="0">
              <a:buNone/>
            </a:pPr>
            <a:r>
              <a:rPr lang="en-US" sz="2400" dirty="0"/>
              <a:t>The burden of proof should always remain with the health care provider regardless of who prevailed in the underlying Medical Dispute Resolution.</a:t>
            </a:r>
          </a:p>
          <a:p>
            <a:pPr marL="0" indent="0">
              <a:buNone/>
            </a:pPr>
            <a:endParaRPr lang="en-US" sz="2400" dirty="0"/>
          </a:p>
        </p:txBody>
      </p:sp>
    </p:spTree>
    <p:extLst>
      <p:ext uri="{BB962C8B-B14F-4D97-AF65-F5344CB8AC3E}">
        <p14:creationId xmlns:p14="http://schemas.microsoft.com/office/powerpoint/2010/main" val="25391943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Q&amp;A</a:t>
            </a:r>
          </a:p>
        </p:txBody>
      </p:sp>
      <p:sp>
        <p:nvSpPr>
          <p:cNvPr id="4" name="Subtitle 3">
            <a:extLst>
              <a:ext uri="{FF2B5EF4-FFF2-40B4-BE49-F238E27FC236}">
                <a16:creationId xmlns:a16="http://schemas.microsoft.com/office/drawing/2014/main" id="{6AC4B192-00E1-4CF1-A7B8-2F9555D0564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106052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Closing</a:t>
            </a:r>
          </a:p>
        </p:txBody>
      </p:sp>
      <p:sp>
        <p:nvSpPr>
          <p:cNvPr id="3" name="Text Placeholder 2"/>
          <p:cNvSpPr>
            <a:spLocks noGrp="1"/>
          </p:cNvSpPr>
          <p:nvPr>
            <p:ph type="subTitle" idx="1"/>
          </p:nvPr>
        </p:nvSpPr>
        <p:spPr>
          <a:xfrm>
            <a:off x="1143000" y="3602038"/>
            <a:ext cx="6858000" cy="1655762"/>
          </a:xfrm>
        </p:spPr>
        <p:txBody>
          <a:bodyPr/>
          <a:lstStyle/>
          <a:p>
            <a:r>
              <a:rPr lang="en-US" dirty="0"/>
              <a:t>Cassie Brown, Commissioner </a:t>
            </a:r>
          </a:p>
          <a:p>
            <a:r>
              <a:rPr lang="en-US" dirty="0"/>
              <a:t>Division of Workers’ Compensation</a:t>
            </a:r>
          </a:p>
          <a:p>
            <a:endParaRPr lang="en-US" dirty="0"/>
          </a:p>
        </p:txBody>
      </p:sp>
    </p:spTree>
    <p:extLst>
      <p:ext uri="{BB962C8B-B14F-4D97-AF65-F5344CB8AC3E}">
        <p14:creationId xmlns:p14="http://schemas.microsoft.com/office/powerpoint/2010/main" val="3937177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Office of Medical Advisor Update</a:t>
            </a:r>
          </a:p>
        </p:txBody>
      </p:sp>
      <p:sp>
        <p:nvSpPr>
          <p:cNvPr id="3" name="Text Placeholder 2"/>
          <p:cNvSpPr>
            <a:spLocks noGrp="1"/>
          </p:cNvSpPr>
          <p:nvPr>
            <p:ph type="subTitle" idx="1"/>
          </p:nvPr>
        </p:nvSpPr>
        <p:spPr/>
        <p:txBody>
          <a:bodyPr>
            <a:normAutofit/>
          </a:bodyPr>
          <a:lstStyle/>
          <a:p>
            <a:pPr>
              <a:lnSpc>
                <a:spcPct val="100000"/>
              </a:lnSpc>
              <a:spcBef>
                <a:spcPts val="0"/>
              </a:spcBef>
            </a:pPr>
            <a:endParaRPr lang="en-US" i="1" dirty="0"/>
          </a:p>
          <a:p>
            <a:pPr>
              <a:lnSpc>
                <a:spcPct val="100000"/>
              </a:lnSpc>
              <a:spcBef>
                <a:spcPts val="0"/>
              </a:spcBef>
            </a:pPr>
            <a:r>
              <a:rPr lang="en-US" dirty="0"/>
              <a:t>Mary Landrum, Director</a:t>
            </a:r>
          </a:p>
          <a:p>
            <a:pPr>
              <a:lnSpc>
                <a:spcPct val="100000"/>
              </a:lnSpc>
              <a:spcBef>
                <a:spcPts val="0"/>
              </a:spcBef>
            </a:pPr>
            <a:r>
              <a:rPr lang="en-US" dirty="0"/>
              <a:t>Health Care Business Management</a:t>
            </a:r>
          </a:p>
        </p:txBody>
      </p:sp>
    </p:spTree>
    <p:extLst>
      <p:ext uri="{BB962C8B-B14F-4D97-AF65-F5344CB8AC3E}">
        <p14:creationId xmlns:p14="http://schemas.microsoft.com/office/powerpoint/2010/main" val="34827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Health Care Management Update</a:t>
            </a:r>
          </a:p>
        </p:txBody>
      </p:sp>
      <p:sp>
        <p:nvSpPr>
          <p:cNvPr id="3" name="Text Placeholder 2"/>
          <p:cNvSpPr>
            <a:spLocks noGrp="1"/>
          </p:cNvSpPr>
          <p:nvPr>
            <p:ph type="subTitle" idx="1"/>
          </p:nvPr>
        </p:nvSpPr>
        <p:spPr/>
        <p:txBody>
          <a:bodyPr/>
          <a:lstStyle/>
          <a:p>
            <a:pPr>
              <a:lnSpc>
                <a:spcPct val="100000"/>
              </a:lnSpc>
              <a:spcBef>
                <a:spcPts val="0"/>
              </a:spcBef>
            </a:pPr>
            <a:r>
              <a:rPr lang="en-US" dirty="0"/>
              <a:t>Mary Landrum, Director</a:t>
            </a:r>
          </a:p>
          <a:p>
            <a:pPr>
              <a:lnSpc>
                <a:spcPct val="100000"/>
              </a:lnSpc>
              <a:spcBef>
                <a:spcPts val="0"/>
              </a:spcBef>
            </a:pPr>
            <a:r>
              <a:rPr lang="en-US" dirty="0"/>
              <a:t>Health Care Business Management</a:t>
            </a:r>
          </a:p>
        </p:txBody>
      </p:sp>
    </p:spTree>
    <p:extLst>
      <p:ext uri="{BB962C8B-B14F-4D97-AF65-F5344CB8AC3E}">
        <p14:creationId xmlns:p14="http://schemas.microsoft.com/office/powerpoint/2010/main" val="2111286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Quality Reviews</a:t>
            </a:r>
          </a:p>
        </p:txBody>
      </p:sp>
      <p:sp>
        <p:nvSpPr>
          <p:cNvPr id="3" name="Content Placeholder 2"/>
          <p:cNvSpPr>
            <a:spLocks noGrp="1"/>
          </p:cNvSpPr>
          <p:nvPr>
            <p:ph idx="1"/>
          </p:nvPr>
        </p:nvSpPr>
        <p:spPr/>
        <p:txBody>
          <a:bodyPr>
            <a:normAutofit/>
          </a:bodyPr>
          <a:lstStyle/>
          <a:p>
            <a:r>
              <a:rPr lang="en-US" dirty="0"/>
              <a:t>Calendar Year 2020</a:t>
            </a:r>
          </a:p>
          <a:p>
            <a:pPr lvl="1"/>
            <a:r>
              <a:rPr lang="en-US" dirty="0"/>
              <a:t>0 reviews initiated</a:t>
            </a:r>
          </a:p>
          <a:p>
            <a:pPr lvl="2"/>
            <a:r>
              <a:rPr lang="en-US" sz="2000" dirty="0"/>
              <a:t>includes complaint, audit, or monitoring based reviews</a:t>
            </a:r>
          </a:p>
          <a:p>
            <a:pPr lvl="2">
              <a:spcAft>
                <a:spcPts val="3000"/>
              </a:spcAft>
            </a:pPr>
            <a:r>
              <a:rPr lang="en-US" sz="2000" dirty="0"/>
              <a:t>assigned to MQRP members for review</a:t>
            </a:r>
          </a:p>
          <a:p>
            <a:pPr lvl="1"/>
            <a:r>
              <a:rPr lang="en-US" dirty="0"/>
              <a:t>5 reviews concluded</a:t>
            </a:r>
          </a:p>
          <a:p>
            <a:pPr lvl="2">
              <a:buNone/>
            </a:pPr>
            <a:r>
              <a:rPr lang="en-US" sz="2100" dirty="0"/>
              <a:t>	  80% referred to Enforcement</a:t>
            </a:r>
          </a:p>
          <a:p>
            <a:pPr lvl="2">
              <a:buNone/>
            </a:pPr>
            <a:r>
              <a:rPr lang="en-US" sz="2100" dirty="0"/>
              <a:t>	  20% recommended other actions</a:t>
            </a:r>
          </a:p>
          <a:p>
            <a:pPr lvl="2">
              <a:spcAft>
                <a:spcPts val="3600"/>
              </a:spcAft>
              <a:buNone/>
            </a:pPr>
            <a:r>
              <a:rPr lang="en-US" sz="1400" dirty="0"/>
              <a:t>		(includes letters of education, referrals to medical licensing boards, and 	closures with no action)</a:t>
            </a:r>
          </a:p>
          <a:p>
            <a:pPr lvl="1">
              <a:buNone/>
            </a:pPr>
            <a:r>
              <a:rPr lang="en-US" sz="1100" dirty="0"/>
              <a:t>Source:  Texas Department of Insurance, Division of Workers’ Compensation, data as of 04/21/20</a:t>
            </a:r>
          </a:p>
          <a:p>
            <a:pPr lvl="1">
              <a:buNone/>
            </a:pPr>
            <a:endParaRPr lang="en-US" sz="900" dirty="0"/>
          </a:p>
        </p:txBody>
      </p:sp>
    </p:spTree>
    <p:extLst>
      <p:ext uri="{BB962C8B-B14F-4D97-AF65-F5344CB8AC3E}">
        <p14:creationId xmlns:p14="http://schemas.microsoft.com/office/powerpoint/2010/main" val="265152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DD and Business Process Update</a:t>
            </a:r>
          </a:p>
        </p:txBody>
      </p:sp>
      <p:sp>
        <p:nvSpPr>
          <p:cNvPr id="3" name="Text Placeholder 2"/>
          <p:cNvSpPr>
            <a:spLocks noGrp="1"/>
          </p:cNvSpPr>
          <p:nvPr>
            <p:ph type="subTitle" idx="1"/>
          </p:nvPr>
        </p:nvSpPr>
        <p:spPr/>
        <p:txBody>
          <a:bodyPr/>
          <a:lstStyle/>
          <a:p>
            <a:r>
              <a:rPr lang="en-US" dirty="0"/>
              <a:t>Joe McElrath, Deputy Commissioner</a:t>
            </a:r>
          </a:p>
          <a:p>
            <a:r>
              <a:rPr lang="en-US" dirty="0"/>
              <a:t>Business Process</a:t>
            </a:r>
          </a:p>
        </p:txBody>
      </p:sp>
    </p:spTree>
    <p:extLst>
      <p:ext uri="{BB962C8B-B14F-4D97-AF65-F5344CB8AC3E}">
        <p14:creationId xmlns:p14="http://schemas.microsoft.com/office/powerpoint/2010/main" val="922443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Compliance and Investigations Update</a:t>
            </a:r>
          </a:p>
        </p:txBody>
      </p:sp>
      <p:sp>
        <p:nvSpPr>
          <p:cNvPr id="3" name="Text Placeholder 2"/>
          <p:cNvSpPr>
            <a:spLocks noGrp="1"/>
          </p:cNvSpPr>
          <p:nvPr>
            <p:ph type="subTitle" idx="1"/>
          </p:nvPr>
        </p:nvSpPr>
        <p:spPr/>
        <p:txBody>
          <a:bodyPr/>
          <a:lstStyle/>
          <a:p>
            <a:r>
              <a:rPr lang="en-US" dirty="0"/>
              <a:t>Debra Knight, Deputy Commissioner</a:t>
            </a:r>
          </a:p>
          <a:p>
            <a:r>
              <a:rPr lang="en-US" dirty="0"/>
              <a:t>Compliance and Investigations</a:t>
            </a:r>
          </a:p>
        </p:txBody>
      </p:sp>
    </p:spTree>
    <p:extLst>
      <p:ext uri="{BB962C8B-B14F-4D97-AF65-F5344CB8AC3E}">
        <p14:creationId xmlns:p14="http://schemas.microsoft.com/office/powerpoint/2010/main" val="36735121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3461</TotalTime>
  <Words>1460</Words>
  <Application>Microsoft Office PowerPoint</Application>
  <PresentationFormat>On-screen Show (4:3)</PresentationFormat>
  <Paragraphs>309</Paragraphs>
  <Slides>44</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Calibri Light</vt:lpstr>
      <vt:lpstr>Segoe UI</vt:lpstr>
      <vt:lpstr>Office Theme</vt:lpstr>
      <vt:lpstr>Health Care Provider Quarterly Meeting</vt:lpstr>
      <vt:lpstr>Agenda Items</vt:lpstr>
      <vt:lpstr>Welcome</vt:lpstr>
      <vt:lpstr>Introduction of Deputy Commissioner of Legal Services</vt:lpstr>
      <vt:lpstr>Office of Medical Advisor Update</vt:lpstr>
      <vt:lpstr>Health Care Management Update</vt:lpstr>
      <vt:lpstr>Medical Quality Reviews</vt:lpstr>
      <vt:lpstr>DD and Business Process Update</vt:lpstr>
      <vt:lpstr>Compliance and Investigations Update</vt:lpstr>
      <vt:lpstr> CY2020 Complaints</vt:lpstr>
      <vt:lpstr>CY2020 - Complaints</vt:lpstr>
      <vt:lpstr>Complaint Comparison </vt:lpstr>
      <vt:lpstr>  DWC Fraud</vt:lpstr>
      <vt:lpstr>Fraud Definition</vt:lpstr>
      <vt:lpstr>Fraud Schemes</vt:lpstr>
      <vt:lpstr>CY2020 – DWC Fraud Stats</vt:lpstr>
      <vt:lpstr>CY2020 – DWC Prosecution Stats</vt:lpstr>
      <vt:lpstr>CY2020 – DWC Prosecution Stats</vt:lpstr>
      <vt:lpstr>    Enforcement Update</vt:lpstr>
      <vt:lpstr>Enforcement Key Initiatives</vt:lpstr>
      <vt:lpstr>Common Insurance Carrier Administrative Violations</vt:lpstr>
      <vt:lpstr>Enforcement Case Status for CY2020</vt:lpstr>
      <vt:lpstr>Cases Pending by Subject Type  as of March 31, 2020</vt:lpstr>
      <vt:lpstr>Cases Closed by Disposition Type for CY2020</vt:lpstr>
      <vt:lpstr>Cases Closed by Subject Type for CY2020</vt:lpstr>
      <vt:lpstr>OMA Enforcement Cases</vt:lpstr>
      <vt:lpstr>Telemedicine Update</vt:lpstr>
      <vt:lpstr> Telemedicine 28 TAC §133.30 </vt:lpstr>
      <vt:lpstr>Emergency Rule</vt:lpstr>
      <vt:lpstr>Emergency Rule</vt:lpstr>
      <vt:lpstr>PowerPoint Presentation</vt:lpstr>
      <vt:lpstr>PowerPoint Presentation</vt:lpstr>
      <vt:lpstr>PowerPoint Presentation</vt:lpstr>
      <vt:lpstr>PowerPoint Presentation</vt:lpstr>
      <vt:lpstr>Telemedicine Resources</vt:lpstr>
      <vt:lpstr>MFDR Update</vt:lpstr>
      <vt:lpstr>2,120 Disputes Received Fiscal Year 2020</vt:lpstr>
      <vt:lpstr>2,180 Disputes Closed Fiscal Year 2020</vt:lpstr>
      <vt:lpstr>Average Days to Adjudicate a Dispute</vt:lpstr>
      <vt:lpstr>Facility Ins. Corp. v Patients Medical Center, 574 S.W. 3rd 436 (Court of Appeals, Austin, Dec. 5, 2018);  Petition for Review, pending, Case No. 19-0533.</vt:lpstr>
      <vt:lpstr>PowerPoint Presentation</vt:lpstr>
      <vt:lpstr>PowerPoint Presentation</vt:lpstr>
      <vt:lpstr>Q&amp;A</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Insurance Carrier Quarterly Meeting Presentation</dc:title>
  <dc:subject>Insurance Carrier Quarterly Meeting Presentation</dc:subject>
  <dc:creator>DWC</dc:creator>
  <cp:lastModifiedBy>Tanisha Bush</cp:lastModifiedBy>
  <cp:revision>157</cp:revision>
  <cp:lastPrinted>2020-01-21T18:22:22Z</cp:lastPrinted>
  <dcterms:created xsi:type="dcterms:W3CDTF">2017-04-10T14:37:23Z</dcterms:created>
  <dcterms:modified xsi:type="dcterms:W3CDTF">2020-05-13T16:16:53Z</dcterms:modified>
</cp:coreProperties>
</file>