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7" r:id="rId4"/>
    <p:sldId id="276" r:id="rId5"/>
    <p:sldId id="279" r:id="rId6"/>
    <p:sldId id="261" r:id="rId7"/>
    <p:sldId id="258" r:id="rId8"/>
    <p:sldId id="271" r:id="rId9"/>
    <p:sldId id="280" r:id="rId10"/>
    <p:sldId id="259" r:id="rId11"/>
    <p:sldId id="282" r:id="rId12"/>
    <p:sldId id="265" r:id="rId13"/>
    <p:sldId id="275" r:id="rId14"/>
  </p:sldIdLst>
  <p:sldSz cx="9144000" cy="6858000" type="screen4x3"/>
  <p:notesSz cx="7023100" cy="93091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aleway SemiBold" panose="020B0604020202020204" charset="0"/>
      <p:bold r:id="rId20"/>
      <p:boldItalic r:id="rId21"/>
    </p:embeddedFont>
    <p:embeddedFont>
      <p:font typeface="Segoe UI" panose="020B0502040204020203" pitchFamily="34" charset="0"/>
      <p:regular r:id="rId22"/>
      <p:bold r:id="rId23"/>
      <p:italic r:id="rId24"/>
      <p:boldItalic r:id="rId25"/>
    </p:embeddedFont>
    <p:embeddedFont>
      <p:font typeface="Segoe UI Semibold" panose="020B0702040204020203" pitchFamily="34" charset="0"/>
      <p:bold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3887" userDrawn="1">
          <p15:clr>
            <a:srgbClr val="A4A3A4"/>
          </p15:clr>
        </p15:guide>
        <p15:guide id="4" pos="558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ifer Beale" initials="J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68" autoAdjust="0"/>
    <p:restoredTop sz="95226" autoAdjust="0"/>
  </p:normalViewPr>
  <p:slideViewPr>
    <p:cSldViewPr snapToGrid="0" showGuides="1">
      <p:cViewPr varScale="1">
        <p:scale>
          <a:sx n="101" d="100"/>
          <a:sy n="101" d="100"/>
        </p:scale>
        <p:origin x="120" y="144"/>
      </p:cViewPr>
      <p:guideLst>
        <p:guide orient="horz" pos="2160"/>
        <p:guide pos="2880"/>
        <p:guide orient="horz" pos="3887"/>
        <p:guide pos="55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2EDE0BF-CD5B-45AB-89C1-DA41F27C209E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0B7FE35-4FD0-4E45-8FAB-268AEFCE2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68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08D2D-1457-430D-8220-115061870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743200"/>
            <a:ext cx="4572000" cy="2514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b" anchorCtr="0"/>
          <a:lstStyle>
            <a:lvl1pPr algn="l">
              <a:lnSpc>
                <a:spcPts val="4500"/>
              </a:lnSpc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D11389-C0CA-464E-A393-E5A94F48A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5486400"/>
            <a:ext cx="45720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08602-CC45-4DD1-B139-62EC297FC7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83680"/>
            <a:ext cx="914400" cy="91440"/>
          </a:xfrm>
          <a:prstGeom prst="rect">
            <a:avLst/>
          </a:prstGeom>
        </p:spPr>
        <p:txBody>
          <a:bodyPr/>
          <a:lstStyle/>
          <a:p>
            <a:fld id="{AB701EED-080F-41F3-95BE-E917C629B359}" type="datetime1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2DC55-F22B-4E85-99FF-8647D85C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0" y="6583680"/>
            <a:ext cx="2743200" cy="914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376E3-4571-4584-8C29-7CD7D586E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583680"/>
            <a:ext cx="457200" cy="91440"/>
          </a:xfrm>
          <a:prstGeom prst="rect">
            <a:avLst/>
          </a:prstGeom>
        </p:spPr>
        <p:txBody>
          <a:bodyPr/>
          <a:lstStyle/>
          <a:p>
            <a:fld id="{3E1F337F-2994-46D6-9033-777256D34C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9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4F727A-47F9-424F-A1D7-CAA95DD23F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83680"/>
            <a:ext cx="914400" cy="91440"/>
          </a:xfrm>
          <a:prstGeom prst="rect">
            <a:avLst/>
          </a:prstGeom>
        </p:spPr>
        <p:txBody>
          <a:bodyPr/>
          <a:lstStyle/>
          <a:p>
            <a:fld id="{BEC573F3-C25F-420C-ACBD-B861F5AB91B0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FB1275-2BE8-4915-96D0-194B27F8E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0" y="6583680"/>
            <a:ext cx="2743200" cy="914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1E58D7-D713-4E1E-AE63-3520F7A4C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583680"/>
            <a:ext cx="457200" cy="91440"/>
          </a:xfrm>
          <a:prstGeom prst="rect">
            <a:avLst/>
          </a:prstGeom>
        </p:spPr>
        <p:txBody>
          <a:bodyPr/>
          <a:lstStyle/>
          <a:p>
            <a:fld id="{3E1F337F-2994-46D6-9033-777256D34C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55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4F727A-47F9-424F-A1D7-CAA95DD23F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83680"/>
            <a:ext cx="914400" cy="91440"/>
          </a:xfrm>
          <a:prstGeom prst="rect">
            <a:avLst/>
          </a:prstGeom>
        </p:spPr>
        <p:txBody>
          <a:bodyPr/>
          <a:lstStyle/>
          <a:p>
            <a:fld id="{BEC573F3-C25F-420C-ACBD-B861F5AB91B0}" type="datetime1">
              <a:rPr lang="en-US" smtClean="0"/>
              <a:t>8/19/2019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FB1275-2BE8-4915-96D0-194B27F8E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0" y="6583680"/>
            <a:ext cx="2743200" cy="914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1E58D7-D713-4E1E-AE63-3520F7A4C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583680"/>
            <a:ext cx="457200" cy="91440"/>
          </a:xfrm>
          <a:prstGeom prst="rect">
            <a:avLst/>
          </a:prstGeom>
        </p:spPr>
        <p:txBody>
          <a:bodyPr/>
          <a:lstStyle/>
          <a:p>
            <a:fld id="{3E1F337F-2994-46D6-9033-777256D34C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20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B5971-D541-4858-B341-F7D20B13E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3"/>
            <a:ext cx="8229600" cy="2743200"/>
          </a:xfrm>
        </p:spPr>
        <p:txBody>
          <a:bodyPr wrap="square" anchor="b"/>
          <a:lstStyle>
            <a:lvl1pPr>
              <a:lnSpc>
                <a:spcPts val="3500"/>
              </a:lnSpc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B49A6-48CE-4132-87A9-ADCABFF28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846320"/>
            <a:ext cx="8229600" cy="114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15D01-AB2C-4769-BB98-1A71937086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83680"/>
            <a:ext cx="914400" cy="91440"/>
          </a:xfrm>
          <a:prstGeom prst="rect">
            <a:avLst/>
          </a:prstGeom>
        </p:spPr>
        <p:txBody>
          <a:bodyPr/>
          <a:lstStyle/>
          <a:p>
            <a:fld id="{54CDFAA9-56C0-4A6D-8D1F-BF0259A507A1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3479F-2E30-4E11-8AE4-02DD4A7BF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0" y="6583680"/>
            <a:ext cx="2743200" cy="914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22D16-DB77-4EED-9166-7368E3BFE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583680"/>
            <a:ext cx="457200" cy="91440"/>
          </a:xfrm>
          <a:prstGeom prst="rect">
            <a:avLst/>
          </a:prstGeom>
        </p:spPr>
        <p:txBody>
          <a:bodyPr/>
          <a:lstStyle/>
          <a:p>
            <a:fld id="{3E1F337F-2994-46D6-9033-777256D34C6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C7731B-4184-425C-89F1-7B9B3DD5FFFE}"/>
              </a:ext>
            </a:extLst>
          </p:cNvPr>
          <p:cNvSpPr/>
          <p:nvPr userDrawn="1"/>
        </p:nvSpPr>
        <p:spPr>
          <a:xfrm>
            <a:off x="457200" y="4663440"/>
            <a:ext cx="8229600" cy="76200"/>
          </a:xfrm>
          <a:prstGeom prst="rect">
            <a:avLst/>
          </a:prstGeom>
          <a:gradFill>
            <a:gsLst>
              <a:gs pos="75000">
                <a:srgbClr val="0C3771"/>
              </a:gs>
              <a:gs pos="0">
                <a:srgbClr val="124C95"/>
              </a:gs>
              <a:gs pos="100000">
                <a:srgbClr val="072350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5201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0F45B-D63B-4F53-BF2F-DDA9320E8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A5F49-1921-431A-8986-C6D170978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5840"/>
            <a:ext cx="8229600" cy="52578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/>
            </a:lvl1pPr>
            <a:lvl2pPr>
              <a:lnSpc>
                <a:spcPts val="3000"/>
              </a:lnSpc>
              <a:defRPr/>
            </a:lvl2pPr>
            <a:lvl3pPr>
              <a:lnSpc>
                <a:spcPts val="2900"/>
              </a:lnSpc>
              <a:defRPr/>
            </a:lvl3pPr>
            <a:lvl4pPr>
              <a:lnSpc>
                <a:spcPts val="2900"/>
              </a:lnSpc>
              <a:defRPr/>
            </a:lvl4pPr>
            <a:lvl5pPr>
              <a:lnSpc>
                <a:spcPts val="29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8E48E-AD9B-48A6-BE76-480203CF7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83680"/>
            <a:ext cx="914400" cy="91440"/>
          </a:xfrm>
          <a:prstGeom prst="rect">
            <a:avLst/>
          </a:prstGeom>
        </p:spPr>
        <p:txBody>
          <a:bodyPr/>
          <a:lstStyle/>
          <a:p>
            <a:fld id="{87112EB2-0104-404B-A819-2FCEC84950F8}" type="datetime1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91C83-CC33-4154-B441-37A473A48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0" y="6583680"/>
            <a:ext cx="2743200" cy="914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3E8AF-6DE3-427B-ADE1-22B1EA85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583680"/>
            <a:ext cx="457200" cy="91440"/>
          </a:xfrm>
          <a:prstGeom prst="rect">
            <a:avLst/>
          </a:prstGeom>
        </p:spPr>
        <p:txBody>
          <a:bodyPr/>
          <a:lstStyle/>
          <a:p>
            <a:fld id="{3E1F337F-2994-46D6-9033-777256D34C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9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0F45B-D63B-4F53-BF2F-DDA9320E8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A5F49-1921-431A-8986-C6D170978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8760"/>
            <a:ext cx="8229600" cy="4754880"/>
          </a:xfrm>
          <a:prstGeom prst="rect">
            <a:avLst/>
          </a:prstGeom>
        </p:spPr>
        <p:txBody>
          <a:bodyPr/>
          <a:lstStyle>
            <a:lvl1pPr marL="457189" indent="-228594">
              <a:defRPr/>
            </a:lvl1pPr>
            <a:lvl2pPr marL="801668" indent="-228594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8E48E-AD9B-48A6-BE76-480203CF7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83680"/>
            <a:ext cx="914400" cy="91440"/>
          </a:xfrm>
          <a:prstGeom prst="rect">
            <a:avLst/>
          </a:prstGeom>
        </p:spPr>
        <p:txBody>
          <a:bodyPr/>
          <a:lstStyle/>
          <a:p>
            <a:fld id="{87112EB2-0104-404B-A819-2FCEC84950F8}" type="datetime1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91C83-CC33-4154-B441-37A473A48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0" y="6583680"/>
            <a:ext cx="2743200" cy="914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3E8AF-6DE3-427B-ADE1-22B1EA85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583680"/>
            <a:ext cx="457200" cy="91440"/>
          </a:xfrm>
          <a:prstGeom prst="rect">
            <a:avLst/>
          </a:prstGeom>
        </p:spPr>
        <p:txBody>
          <a:bodyPr/>
          <a:lstStyle/>
          <a:p>
            <a:fld id="{3E1F337F-2994-46D6-9033-777256D34C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05840"/>
            <a:ext cx="8229600" cy="274320"/>
          </a:xfrm>
          <a:prstGeom prst="rect">
            <a:avLst/>
          </a:prstGeom>
        </p:spPr>
        <p:txBody>
          <a:bodyPr wrap="none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pc="11" baseline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032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C3BAC-F8D2-4439-9601-A8B200AA6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14EE6-866C-4873-8FD3-FD9A01F57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05840"/>
            <a:ext cx="388620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9889A-65BE-453A-AD78-123C17B7D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005840"/>
            <a:ext cx="388620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967B7-54EA-49F1-A5F5-4964915AD2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83680"/>
            <a:ext cx="914400" cy="91440"/>
          </a:xfrm>
          <a:prstGeom prst="rect">
            <a:avLst/>
          </a:prstGeom>
        </p:spPr>
        <p:txBody>
          <a:bodyPr/>
          <a:lstStyle/>
          <a:p>
            <a:fld id="{615B5601-E851-4324-A703-FA46FA7C9907}" type="datetime1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5BFA5-B8A9-43BB-A39C-8FE828E9F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0" y="6583680"/>
            <a:ext cx="2743200" cy="914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1728B-2BE8-42CA-80F9-7C6655060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583680"/>
            <a:ext cx="457200" cy="91440"/>
          </a:xfrm>
          <a:prstGeom prst="rect">
            <a:avLst/>
          </a:prstGeom>
        </p:spPr>
        <p:txBody>
          <a:bodyPr/>
          <a:lstStyle/>
          <a:p>
            <a:fld id="{3E1F337F-2994-46D6-9033-777256D34C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AEA468-BE5D-430D-9CF4-8CFDF6D80F16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005840"/>
            <a:ext cx="0" cy="52578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3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267F-C245-4569-8B73-0C77D66BB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91440"/>
            <a:ext cx="7498080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BF0A8-9D2A-441D-8287-B0ED1DAE5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05840"/>
            <a:ext cx="3886200" cy="274320"/>
          </a:xfrm>
          <a:prstGeom prst="rect">
            <a:avLst/>
          </a:prstGeom>
        </p:spPr>
        <p:txBody>
          <a:bodyPr wrap="none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baseline="0">
                <a:latin typeface="Segoe UI Semibold" panose="020B0702040204020203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90EBD2-AF3A-4AD2-8C3F-7306D7CFC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08760"/>
            <a:ext cx="3886200" cy="47548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AAB0A9-2369-492B-A872-F02C2E5B8A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00600" y="1005840"/>
            <a:ext cx="3886200" cy="274320"/>
          </a:xfrm>
          <a:prstGeom prst="rect">
            <a:avLst/>
          </a:prstGeom>
        </p:spPr>
        <p:txBody>
          <a:bodyPr wrap="none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baseline="0">
                <a:latin typeface="Segoe UI Semibold" panose="020B0702040204020203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6650AF-E8AE-4C21-80BD-B2153E41DB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00600" y="1508760"/>
            <a:ext cx="3886200" cy="47548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A1EC8F-B688-45B8-A022-FF5544C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83680"/>
            <a:ext cx="914400" cy="91440"/>
          </a:xfrm>
          <a:prstGeom prst="rect">
            <a:avLst/>
          </a:prstGeom>
        </p:spPr>
        <p:txBody>
          <a:bodyPr/>
          <a:lstStyle/>
          <a:p>
            <a:fld id="{93E2F37B-DCF6-4D37-A133-FF76B329E216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88ECC7-13AA-43F9-8AEB-582500C3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0" y="6583680"/>
            <a:ext cx="2743200" cy="914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927A22-EB12-4F7A-AF7C-0DF05E17C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583680"/>
            <a:ext cx="457200" cy="91440"/>
          </a:xfrm>
          <a:prstGeom prst="rect">
            <a:avLst/>
          </a:prstGeom>
        </p:spPr>
        <p:txBody>
          <a:bodyPr/>
          <a:lstStyle/>
          <a:p>
            <a:fld id="{3E1F337F-2994-46D6-9033-777256D34C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13243F-AB9A-40A3-B406-C4448CB905BA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005840"/>
            <a:ext cx="0" cy="52578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48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0F45B-D63B-4F53-BF2F-DDA9320E8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A5F49-1921-431A-8986-C6D170978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8760"/>
            <a:ext cx="4572000" cy="4754880"/>
          </a:xfrm>
          <a:prstGeom prst="rect">
            <a:avLst/>
          </a:prstGeom>
        </p:spPr>
        <p:txBody>
          <a:bodyPr/>
          <a:lstStyle>
            <a:lvl1pPr marL="457189" indent="-228594">
              <a:defRPr baseline="0"/>
            </a:lvl1pPr>
            <a:lvl2pPr marL="801668" indent="-228594">
              <a:defRPr baseline="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8E48E-AD9B-48A6-BE76-480203CF7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83680"/>
            <a:ext cx="914400" cy="91440"/>
          </a:xfrm>
          <a:prstGeom prst="rect">
            <a:avLst/>
          </a:prstGeom>
        </p:spPr>
        <p:txBody>
          <a:bodyPr/>
          <a:lstStyle/>
          <a:p>
            <a:fld id="{87112EB2-0104-404B-A819-2FCEC84950F8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91C83-CC33-4154-B441-37A473A48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0" y="6583680"/>
            <a:ext cx="2743200" cy="914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3E8AF-6DE3-427B-ADE1-22B1EA85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583680"/>
            <a:ext cx="457200" cy="91440"/>
          </a:xfrm>
          <a:prstGeom prst="rect">
            <a:avLst/>
          </a:prstGeom>
        </p:spPr>
        <p:txBody>
          <a:bodyPr/>
          <a:lstStyle/>
          <a:p>
            <a:fld id="{3E1F337F-2994-46D6-9033-777256D34C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05840"/>
            <a:ext cx="4572000" cy="274320"/>
          </a:xfrm>
          <a:prstGeom prst="rect">
            <a:avLst/>
          </a:prstGeom>
        </p:spPr>
        <p:txBody>
          <a:bodyPr wrap="none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pc="0" baseline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3F42A7-D4F3-4503-9714-8130C421A2D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57800" y="1005840"/>
            <a:ext cx="3429000" cy="52578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baseline="0"/>
            </a:lvl1pPr>
            <a:lvl2pPr>
              <a:lnSpc>
                <a:spcPts val="3000"/>
              </a:lnSpc>
              <a:defRPr baseline="0"/>
            </a:lvl2pPr>
            <a:lvl3pPr>
              <a:lnSpc>
                <a:spcPts val="3000"/>
              </a:lnSpc>
              <a:defRPr baseline="0"/>
            </a:lvl3pPr>
            <a:lvl4pPr>
              <a:lnSpc>
                <a:spcPts val="3000"/>
              </a:lnSpc>
              <a:defRPr baseline="0"/>
            </a:lvl4pPr>
            <a:lvl5pPr>
              <a:lnSpc>
                <a:spcPts val="3000"/>
              </a:lnSpc>
              <a:defRPr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011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C3BAC-F8D2-4439-9601-A8B200AA6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14EE6-866C-4873-8FD3-FD9A01F57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05840"/>
            <a:ext cx="4572000" cy="52578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/>
            </a:lvl1pPr>
            <a:lvl2pPr>
              <a:lnSpc>
                <a:spcPts val="3000"/>
              </a:lnSpc>
              <a:defRPr/>
            </a:lvl2pPr>
            <a:lvl3pPr>
              <a:lnSpc>
                <a:spcPts val="3000"/>
              </a:lnSpc>
              <a:defRPr/>
            </a:lvl3pPr>
            <a:lvl4pPr>
              <a:lnSpc>
                <a:spcPts val="3000"/>
              </a:lnSpc>
              <a:defRPr/>
            </a:lvl4pPr>
            <a:lvl5pPr>
              <a:lnSpc>
                <a:spcPts val="3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9889A-65BE-453A-AD78-123C17B7D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7800" y="1005840"/>
            <a:ext cx="3429000" cy="52578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/>
            </a:lvl1pPr>
            <a:lvl2pPr>
              <a:lnSpc>
                <a:spcPts val="3000"/>
              </a:lnSpc>
              <a:defRPr/>
            </a:lvl2pPr>
            <a:lvl3pPr>
              <a:lnSpc>
                <a:spcPts val="3000"/>
              </a:lnSpc>
              <a:defRPr/>
            </a:lvl3pPr>
            <a:lvl4pPr>
              <a:lnSpc>
                <a:spcPts val="3000"/>
              </a:lnSpc>
              <a:defRPr/>
            </a:lvl4pPr>
            <a:lvl5pPr>
              <a:lnSpc>
                <a:spcPts val="3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967B7-54EA-49F1-A5F5-4964915AD2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83680"/>
            <a:ext cx="914400" cy="91440"/>
          </a:xfrm>
          <a:prstGeom prst="rect">
            <a:avLst/>
          </a:prstGeom>
        </p:spPr>
        <p:txBody>
          <a:bodyPr/>
          <a:lstStyle/>
          <a:p>
            <a:fld id="{615B5601-E851-4324-A703-FA46FA7C9907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5BFA5-B8A9-43BB-A39C-8FE828E9F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0" y="6583680"/>
            <a:ext cx="2743200" cy="914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1728B-2BE8-42CA-80F9-7C6655060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583680"/>
            <a:ext cx="457200" cy="91440"/>
          </a:xfrm>
          <a:prstGeom prst="rect">
            <a:avLst/>
          </a:prstGeom>
        </p:spPr>
        <p:txBody>
          <a:bodyPr/>
          <a:lstStyle/>
          <a:p>
            <a:fld id="{3E1F337F-2994-46D6-9033-777256D34C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7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CD172-8399-4790-9F83-4EFC28E5E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AD314F-01AD-46AF-B4A9-7D2D98513B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83680"/>
            <a:ext cx="914400" cy="91440"/>
          </a:xfrm>
          <a:prstGeom prst="rect">
            <a:avLst/>
          </a:prstGeom>
        </p:spPr>
        <p:txBody>
          <a:bodyPr/>
          <a:lstStyle/>
          <a:p>
            <a:fld id="{03F03A1B-49C8-4BC2-A90D-CDADD79F2B07}" type="datetime1">
              <a:rPr lang="en-US" smtClean="0"/>
              <a:t>8/19/2019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68C87-5E5F-4CC7-937B-8183C046B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0" y="6583680"/>
            <a:ext cx="2743200" cy="914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714EE1-BE67-43CF-8178-C4213DC6C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583680"/>
            <a:ext cx="457200" cy="91440"/>
          </a:xfrm>
          <a:prstGeom prst="rect">
            <a:avLst/>
          </a:prstGeom>
        </p:spPr>
        <p:txBody>
          <a:bodyPr/>
          <a:lstStyle/>
          <a:p>
            <a:fld id="{3E1F337F-2994-46D6-9033-777256D34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7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A90D75-A3FE-4AD6-B34C-7CAF750B2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91440"/>
            <a:ext cx="7498080" cy="4572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7CF1B-D846-4648-9340-ED0FB7826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05840"/>
            <a:ext cx="8229600" cy="5257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501632-982A-4A00-A827-672EC39FEE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583680"/>
            <a:ext cx="914400" cy="9144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3C74F-563A-4F76-8AD2-4D7431F0CB2B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E6EFDF-9360-43F3-A83B-A33625493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0400" y="6583680"/>
            <a:ext cx="2743200" cy="9144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52FBF0-B4DF-456D-8A75-182408219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583680"/>
            <a:ext cx="457200" cy="9144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D7257-DE2A-4ED5-9C57-49436090D0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5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7" r:id="rId4"/>
    <p:sldLayoutId id="2147483652" r:id="rId5"/>
    <p:sldLayoutId id="2147483653" r:id="rId6"/>
    <p:sldLayoutId id="2147483659" r:id="rId7"/>
    <p:sldLayoutId id="2147483658" r:id="rId8"/>
    <p:sldLayoutId id="2147483654" r:id="rId9"/>
    <p:sldLayoutId id="2147483655" r:id="rId10"/>
    <p:sldLayoutId id="2147483656" r:id="rId11"/>
  </p:sldLayoutIdLst>
  <p:hf sldNum="0" hdr="0" ftr="0" dt="0"/>
  <p:txStyles>
    <p:titleStyle>
      <a:lvl1pPr algn="l" defTabSz="914377" rtl="0" eaLnBrk="1" latinLnBrk="0" hangingPunct="1">
        <a:lnSpc>
          <a:spcPts val="3500"/>
        </a:lnSpc>
        <a:spcBef>
          <a:spcPct val="0"/>
        </a:spcBef>
        <a:buNone/>
        <a:defRPr sz="3000" kern="1200" spc="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ts val="3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4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ts val="3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4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ts val="29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4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ts val="29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ts val="29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60" userDrawn="1">
          <p15:clr>
            <a:srgbClr val="F26B43"/>
          </p15:clr>
        </p15:guide>
        <p15:guide id="2" pos="54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di.texas.gov/forms/form20numeric.html" TargetMode="External"/><Relationship Id="rId2" Type="http://schemas.openxmlformats.org/officeDocument/2006/relationships/hyperlink" Target="https://txcompt.tdi.texas.gov/TXCOMPWeb/TxComp.do?pageId=Home&amp;clearBackCache=Y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TXCompHelp@tdi.texas.gov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xcompt.tdi.texas.gov/TXCOMPWeb/TxComp.do?pageId=Home&amp;clearBackCache=Y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8475-274F-4DAD-8094-55B7EADC95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Provider System</a:t>
            </a:r>
            <a:br>
              <a:rPr lang="en-US" dirty="0"/>
            </a:br>
            <a:r>
              <a:rPr lang="en-US" dirty="0"/>
              <a:t>Changes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D4C35D-A5F7-4AC8-AE27-8E590E7833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August 2019 Training for Designated Doctors</a:t>
            </a:r>
          </a:p>
        </p:txBody>
      </p:sp>
    </p:spTree>
    <p:extLst>
      <p:ext uri="{BB962C8B-B14F-4D97-AF65-F5344CB8AC3E}">
        <p14:creationId xmlns:p14="http://schemas.microsoft.com/office/powerpoint/2010/main" val="3605964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78874-DF8E-44A2-B472-834D48FD8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Designated Doctor 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7E98C-1461-483D-B3AC-BE69E5A94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5840"/>
            <a:ext cx="8229600" cy="52578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1"/>
                </a:solidFill>
              </a:rPr>
              <a:t>Doctor Administrator</a:t>
            </a:r>
            <a:r>
              <a:rPr lang="en-US" dirty="0"/>
              <a:t> role: </a:t>
            </a:r>
          </a:p>
          <a:p>
            <a:pPr lvl="1"/>
            <a:r>
              <a:rPr lang="en-US" dirty="0"/>
              <a:t>Designated doctors can assign either a </a:t>
            </a:r>
            <a:r>
              <a:rPr lang="en-US" dirty="0">
                <a:solidFill>
                  <a:schemeClr val="accent1"/>
                </a:solidFill>
              </a:rPr>
              <a:t>person</a:t>
            </a:r>
            <a:r>
              <a:rPr lang="en-US" dirty="0"/>
              <a:t> (individual) or a </a:t>
            </a:r>
            <a:r>
              <a:rPr lang="en-US" dirty="0">
                <a:solidFill>
                  <a:schemeClr val="accent1"/>
                </a:solidFill>
              </a:rPr>
              <a:t>company</a:t>
            </a:r>
            <a:r>
              <a:rPr lang="en-US" dirty="0"/>
              <a:t> (organization) to manage their online profile, including examination locations. </a:t>
            </a:r>
          </a:p>
          <a:p>
            <a:pPr lvl="1"/>
            <a:r>
              <a:rPr lang="en-US" dirty="0"/>
              <a:t>If the designated doctor selects an organization to act as their agent, all approved staff associated with that organization can manage the doctor’s profile.</a:t>
            </a:r>
          </a:p>
          <a:p>
            <a:pPr lvl="1"/>
            <a:r>
              <a:rPr lang="en-US" dirty="0"/>
              <a:t>A designated doctor can still only have one agent (individual or organization) at a time.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85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77BBE-5F58-45B4-AE3C-F07948275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a Designated Doctor Agent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0A14A-B473-4E20-9320-7B9E7CA8A8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Individual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36A6-3D60-4507-98F4-E3D420509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3176866"/>
            <a:ext cx="3886200" cy="3292355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Search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Select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Save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06D3A3-A36F-4672-A11D-AE8EF2FB8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Organization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E42F2A-38F1-434D-B173-C2F6F29D2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52774"/>
            <a:ext cx="3704253" cy="159006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63FCDF-A384-41A7-B63C-743BC82AC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52775"/>
            <a:ext cx="3704253" cy="161028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BF1EC6-E6EC-480E-8F35-7ABC1EF56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525347"/>
            <a:ext cx="3638939" cy="183822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32369C-CAD6-4115-B1DD-7AF9B773C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1" y="4525347"/>
            <a:ext cx="3578290" cy="183921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92D32C3-0AA9-455C-B8BB-701A01E409C1}"/>
              </a:ext>
            </a:extLst>
          </p:cNvPr>
          <p:cNvSpPr txBox="1">
            <a:spLocks/>
          </p:cNvSpPr>
          <p:nvPr/>
        </p:nvSpPr>
        <p:spPr>
          <a:xfrm>
            <a:off x="4817710" y="3176866"/>
            <a:ext cx="3886200" cy="32923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594" indent="-228594" algn="l" defTabSz="914377" rtl="0" eaLnBrk="1" latinLnBrk="0" hangingPunct="1">
              <a:lnSpc>
                <a:spcPts val="3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ts val="3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ts val="29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ts val="29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ts val="29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Search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Select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Save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185FB92-AA30-48AD-BF89-8F598739DE52}"/>
              </a:ext>
            </a:extLst>
          </p:cNvPr>
          <p:cNvSpPr/>
          <p:nvPr/>
        </p:nvSpPr>
        <p:spPr>
          <a:xfrm>
            <a:off x="4572000" y="765111"/>
            <a:ext cx="4114800" cy="5850294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tIns="0" rtlCol="0" anchor="t" anchorCtr="0"/>
          <a:lstStyle/>
          <a:p>
            <a:pPr algn="r"/>
            <a:r>
              <a:rPr lang="en-US" sz="2800" b="1" dirty="0"/>
              <a:t>NEW</a:t>
            </a:r>
            <a:r>
              <a:rPr lang="en-US" sz="2800" b="1" i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65168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256B1-F2C7-423C-A935-C029DB043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Doctor: Agent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4EA26-1122-471B-9E47-643AC0B4A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5840"/>
            <a:ext cx="8406882" cy="5257800"/>
          </a:xfrm>
        </p:spPr>
        <p:txBody>
          <a:bodyPr/>
          <a:lstStyle/>
          <a:p>
            <a:r>
              <a:rPr lang="en-US" dirty="0"/>
              <a:t>If you don’t find your agent in the system:</a:t>
            </a:r>
          </a:p>
          <a:p>
            <a:pPr lvl="1"/>
            <a:r>
              <a:rPr lang="en-US" b="1" dirty="0"/>
              <a:t>Person</a:t>
            </a:r>
            <a:r>
              <a:rPr lang="en-US" dirty="0"/>
              <a:t> (individual): tell them to submit an </a:t>
            </a:r>
            <a:r>
              <a:rPr lang="en-US" i="1" dirty="0"/>
              <a:t>Online</a:t>
            </a:r>
            <a:r>
              <a:rPr lang="en-US" dirty="0"/>
              <a:t> </a:t>
            </a:r>
            <a:r>
              <a:rPr lang="en-US" i="1" dirty="0"/>
              <a:t>Access Request </a:t>
            </a:r>
            <a:r>
              <a:rPr lang="en-US" dirty="0"/>
              <a:t>form</a:t>
            </a:r>
            <a:r>
              <a:rPr lang="en-US" i="1" dirty="0"/>
              <a:t> at:</a:t>
            </a:r>
            <a:endParaRPr lang="en-US" dirty="0"/>
          </a:p>
          <a:p>
            <a:pPr marL="690563" lvl="1" indent="0">
              <a:buNone/>
            </a:pPr>
            <a:r>
              <a:rPr lang="en-US" sz="2000" dirty="0">
                <a:hlinkClick r:id="rId2"/>
              </a:rPr>
              <a:t>https://appscenter.tdi.texas.gov/TXCOMPWeb/common/home.jsp</a:t>
            </a:r>
            <a:endParaRPr lang="en-US" sz="2000" dirty="0"/>
          </a:p>
          <a:p>
            <a:pPr lvl="1"/>
            <a:r>
              <a:rPr lang="en-US" b="1" dirty="0"/>
              <a:t>Company</a:t>
            </a:r>
            <a:r>
              <a:rPr lang="en-US" dirty="0"/>
              <a:t> (organization): tell your scheduling company to submit the DWC Form-120, </a:t>
            </a:r>
            <a:r>
              <a:rPr lang="en-US" i="1" dirty="0"/>
              <a:t>Designation of Administrative Services Company Administrator </a:t>
            </a:r>
            <a:r>
              <a:rPr lang="en-US" dirty="0"/>
              <a:t>to DWC.</a:t>
            </a:r>
          </a:p>
          <a:p>
            <a:pPr marL="690563" lvl="2" indent="0">
              <a:buNone/>
            </a:pPr>
            <a:r>
              <a:rPr lang="en-US" sz="2000" dirty="0">
                <a:hlinkClick r:id="rId3"/>
              </a:rPr>
              <a:t>https://www.tdi.texas.gov/forms/form20numeric.html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063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7E864-7BAC-4401-85F6-AEABF2142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5F0A1-172A-45F3-836D-08D8E30DB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3162"/>
            <a:ext cx="8229600" cy="52578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Need help with a technical issue or login?</a:t>
            </a:r>
          </a:p>
          <a:p>
            <a:pPr marL="457200" indent="-227013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Call the TXCOMP help line: 888-4-TXCOMP (489-2667)</a:t>
            </a:r>
          </a:p>
          <a:p>
            <a:pPr marL="457200" indent="-227013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Or send an email to </a:t>
            </a:r>
            <a:r>
              <a:rPr lang="en-US" dirty="0">
                <a:hlinkClick r:id="rId2"/>
              </a:rPr>
              <a:t>TXCompHelp@tdi.texas.gov</a:t>
            </a:r>
            <a:r>
              <a:rPr lang="en-US" dirty="0"/>
              <a:t>:</a:t>
            </a:r>
          </a:p>
          <a:p>
            <a:pPr marL="914400" indent="-344488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«"/>
            </a:pPr>
            <a:r>
              <a:rPr lang="en-US" i="1" dirty="0"/>
              <a:t>Describe the actions you were trying to do when the issue happened and include a screen shot if possible.</a:t>
            </a:r>
          </a:p>
          <a:p>
            <a:pPr marL="347472" indent="-347472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347472" indent="-347472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021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48FBC-55A4-4FDA-BCEE-CD29AD73C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to TXCOMP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28B73-6F59-445D-B970-B55DE7CD7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07" y="1005840"/>
            <a:ext cx="8416212" cy="5257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New system for health care providers and designated doctors: </a:t>
            </a:r>
          </a:p>
          <a:p>
            <a:pPr marL="0" indent="0" algn="ctr">
              <a:buNone/>
            </a:pPr>
            <a:r>
              <a:rPr lang="en-US" dirty="0"/>
              <a:t>TXCOMP Claims and Coverage system (</a:t>
            </a:r>
            <a:r>
              <a:rPr lang="en-US" dirty="0">
                <a:solidFill>
                  <a:schemeClr val="accent1"/>
                </a:solidFill>
              </a:rPr>
              <a:t>TXCOMP</a:t>
            </a:r>
            <a:r>
              <a:rPr lang="en-US" dirty="0"/>
              <a:t>).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b="1" dirty="0"/>
              <a:t>What’s changing? </a:t>
            </a:r>
          </a:p>
          <a:p>
            <a:pPr lvl="2"/>
            <a:r>
              <a:rPr lang="en-US" dirty="0"/>
              <a:t>New password requirements</a:t>
            </a:r>
          </a:p>
          <a:p>
            <a:pPr lvl="2"/>
            <a:r>
              <a:rPr lang="en-US" dirty="0"/>
              <a:t>Allows designated doctors to add a scheduling company or an administrator to manage their profile</a:t>
            </a:r>
          </a:p>
          <a:p>
            <a:r>
              <a:rPr lang="en-US" b="1" dirty="0"/>
              <a:t>Why is it changing? </a:t>
            </a:r>
            <a:r>
              <a:rPr lang="en-US" dirty="0"/>
              <a:t>DWC is consolidating and modernizing its two main enterprise systems.</a:t>
            </a:r>
          </a:p>
          <a:p>
            <a:r>
              <a:rPr lang="en-US" b="1" dirty="0"/>
              <a:t>When is it changing?</a:t>
            </a:r>
            <a:r>
              <a:rPr lang="en-US" dirty="0"/>
              <a:t> Monday, August 19, 2019.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30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48FBC-55A4-4FDA-BCEE-CD29AD73C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to TXCOMP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28B73-6F59-445D-B970-B55DE7CD7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How does this affect me?</a:t>
            </a:r>
          </a:p>
          <a:p>
            <a:pPr lvl="1"/>
            <a:r>
              <a:rPr lang="en-US" dirty="0"/>
              <a:t>All users with existing access to the Provider system will have access to TXCOMP.</a:t>
            </a:r>
          </a:p>
          <a:p>
            <a:pPr lvl="1"/>
            <a:r>
              <a:rPr lang="en-US" dirty="0"/>
              <a:t>Update your bookmarks to the new web site:</a:t>
            </a:r>
          </a:p>
          <a:p>
            <a:pPr marL="914377" lvl="2" indent="0">
              <a:buNone/>
            </a:pPr>
            <a:r>
              <a:rPr lang="en-US" sz="1800" dirty="0">
                <a:hlinkClick r:id="rId2"/>
              </a:rPr>
              <a:t>https://appscenter.tdi.texas.gov/TXCOMPWeb/common/home.jsp</a:t>
            </a:r>
            <a:endParaRPr lang="en-US" sz="1800" dirty="0"/>
          </a:p>
          <a:p>
            <a:pPr lvl="1"/>
            <a:r>
              <a:rPr lang="en-US" i="1" dirty="0">
                <a:solidFill>
                  <a:srgbClr val="002060"/>
                </a:solidFill>
              </a:rPr>
              <a:t>There is </a:t>
            </a:r>
            <a:r>
              <a:rPr lang="en-US" i="1" u="sng" dirty="0">
                <a:solidFill>
                  <a:srgbClr val="002060"/>
                </a:solidFill>
              </a:rPr>
              <a:t>no change</a:t>
            </a:r>
            <a:r>
              <a:rPr lang="en-US" i="1" dirty="0">
                <a:solidFill>
                  <a:srgbClr val="002060"/>
                </a:solidFill>
              </a:rPr>
              <a:t> to the designated doctor appointment offer process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01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C8A8D-9882-42AB-A5EF-6FDFE81B3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TXCOMP Passwords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17FE8-668F-49A6-978A-5BB4853E0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August 19, the system will require a new password format.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Minimum of 10 characters that must include:</a:t>
            </a:r>
          </a:p>
          <a:p>
            <a:pPr marL="1139825" lvl="3" indent="-2222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Uppercase letter (A through Z)</a:t>
            </a:r>
          </a:p>
          <a:p>
            <a:pPr marL="1139825" lvl="3" indent="-2222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Lowercase letter (a through z)</a:t>
            </a:r>
          </a:p>
          <a:p>
            <a:pPr marL="1139825" lvl="3" indent="-2222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Numeral (0 through 9)</a:t>
            </a:r>
          </a:p>
          <a:p>
            <a:pPr marL="1139825" lvl="3" indent="-2222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Special character (such as !, $, #, %)</a:t>
            </a:r>
          </a:p>
        </p:txBody>
      </p:sp>
    </p:spTree>
    <p:extLst>
      <p:ext uri="{BB962C8B-B14F-4D97-AF65-F5344CB8AC3E}">
        <p14:creationId xmlns:p14="http://schemas.microsoft.com/office/powerpoint/2010/main" val="3248018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602F0-C4C6-4BF8-BF48-215123A1E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8CAC0-A7AD-42D8-ADFF-B7589C562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Currently, doctors can only associate one administrator to manage their profile.</a:t>
            </a:r>
          </a:p>
          <a:p>
            <a:r>
              <a:rPr lang="en-US" dirty="0"/>
              <a:t>In the new system, doctors can choose an administrator or a company to manage their profile.</a:t>
            </a:r>
          </a:p>
          <a:p>
            <a:r>
              <a:rPr lang="en-US" dirty="0"/>
              <a:t>The company can give their employees access to manage a doctor’s profile.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43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4582D8-12AB-40BD-9A62-B27647124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45" y="790423"/>
            <a:ext cx="7590407" cy="58832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493AC0-75E5-4832-9F9E-97D4A9B8E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Designated Doctor Agent Relationships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4A61784-5BD9-4CCF-A22E-C9D6607A2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FDAB157-9F53-413D-999C-B3020136BED9}"/>
              </a:ext>
            </a:extLst>
          </p:cNvPr>
          <p:cNvSpPr/>
          <p:nvPr/>
        </p:nvSpPr>
        <p:spPr>
          <a:xfrm>
            <a:off x="4048217" y="640079"/>
            <a:ext cx="4438835" cy="6053684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 anchorCtr="0"/>
          <a:lstStyle/>
          <a:p>
            <a:pPr algn="ctr"/>
            <a:r>
              <a:rPr lang="en-US" sz="2800" b="1" dirty="0"/>
              <a:t>NEW</a:t>
            </a:r>
            <a:r>
              <a:rPr lang="en-US" sz="2800" b="1" i="1" dirty="0"/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80C6F8-8FFB-4020-8A98-FD24D06F2315}"/>
              </a:ext>
            </a:extLst>
          </p:cNvPr>
          <p:cNvSpPr txBox="1"/>
          <p:nvPr/>
        </p:nvSpPr>
        <p:spPr>
          <a:xfrm>
            <a:off x="4114800" y="296070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124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709CB-C716-45EE-A2FC-293F5C7F7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TXCOMP Terminology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3AA02-A25B-49C2-ADE2-B013DBE34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5840"/>
            <a:ext cx="84328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few system terms:</a:t>
            </a:r>
          </a:p>
          <a:p>
            <a:r>
              <a:rPr lang="en-US" dirty="0"/>
              <a:t>People are called </a:t>
            </a:r>
            <a:r>
              <a:rPr lang="en-US" i="1" dirty="0">
                <a:solidFill>
                  <a:schemeClr val="accent1"/>
                </a:solidFill>
              </a:rPr>
              <a:t>Individuals</a:t>
            </a:r>
            <a:r>
              <a:rPr lang="en-US" i="1" dirty="0"/>
              <a:t>.</a:t>
            </a:r>
          </a:p>
          <a:p>
            <a:r>
              <a:rPr lang="en-US" dirty="0"/>
              <a:t>Companies are called </a:t>
            </a:r>
            <a:r>
              <a:rPr lang="en-US" i="1" dirty="0">
                <a:solidFill>
                  <a:schemeClr val="accent1"/>
                </a:solidFill>
              </a:rPr>
              <a:t>Organizations</a:t>
            </a:r>
            <a:r>
              <a:rPr lang="en-US" i="1" dirty="0"/>
              <a:t>.</a:t>
            </a:r>
          </a:p>
          <a:p>
            <a:r>
              <a:rPr lang="en-US" dirty="0"/>
              <a:t>Scheduling companies and doctor admins are called </a:t>
            </a:r>
            <a:r>
              <a:rPr lang="en-US" i="1" dirty="0">
                <a:solidFill>
                  <a:schemeClr val="accent1"/>
                </a:solidFill>
              </a:rPr>
              <a:t>Agents</a:t>
            </a:r>
            <a:r>
              <a:rPr lang="en-US" i="1" dirty="0"/>
              <a:t>.</a:t>
            </a:r>
          </a:p>
          <a:p>
            <a:r>
              <a:rPr lang="en-US" dirty="0"/>
              <a:t>The system assigns a </a:t>
            </a:r>
            <a:r>
              <a:rPr lang="en-US" dirty="0">
                <a:solidFill>
                  <a:schemeClr val="accent1"/>
                </a:solidFill>
              </a:rPr>
              <a:t>Customer ID </a:t>
            </a:r>
            <a:r>
              <a:rPr lang="en-US" dirty="0"/>
              <a:t>to each individual and organization. It’s located at the top of the profile page.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24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C82EC-09A3-4A72-9AE2-6E2FA7DCA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Doctor’s Individual Profile Layout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7DC839-CFB0-4B16-9222-7AB74EDFF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98" y="910722"/>
            <a:ext cx="7498080" cy="56401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Callout: Bent Line 10">
            <a:extLst>
              <a:ext uri="{FF2B5EF4-FFF2-40B4-BE49-F238E27FC236}">
                <a16:creationId xmlns:a16="http://schemas.microsoft.com/office/drawing/2014/main" id="{96C1D103-AF8C-43B7-862A-19F696BD0BBC}"/>
              </a:ext>
            </a:extLst>
          </p:cNvPr>
          <p:cNvSpPr/>
          <p:nvPr/>
        </p:nvSpPr>
        <p:spPr>
          <a:xfrm>
            <a:off x="6171877" y="2583362"/>
            <a:ext cx="2222090" cy="1383890"/>
          </a:xfrm>
          <a:prstGeom prst="borderCallout2">
            <a:avLst>
              <a:gd name="adj1" fmla="val 50136"/>
              <a:gd name="adj2" fmla="val -231"/>
              <a:gd name="adj3" fmla="val 50135"/>
              <a:gd name="adj4" fmla="val -17651"/>
              <a:gd name="adj5" fmla="val -50310"/>
              <a:gd name="adj6" fmla="val -1440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Tabs now organize information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55EC5F4-55BF-4853-AF46-C510D049AC8A}"/>
              </a:ext>
            </a:extLst>
          </p:cNvPr>
          <p:cNvSpPr/>
          <p:nvPr/>
        </p:nvSpPr>
        <p:spPr>
          <a:xfrm>
            <a:off x="776498" y="1450109"/>
            <a:ext cx="2206847" cy="755480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 anchorCtr="0"/>
          <a:lstStyle/>
          <a:p>
            <a:pPr algn="ctr"/>
            <a:r>
              <a:rPr lang="en-US" sz="2000" b="1" dirty="0"/>
              <a:t>NEW</a:t>
            </a:r>
            <a:r>
              <a:rPr lang="en-US" sz="2000" b="1" i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32009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0D7049D-B707-4DBD-8653-10E726F3F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29" y="1131964"/>
            <a:ext cx="5475871" cy="48755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CC82EC-09A3-4A72-9AE2-6E2FA7DCA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Doctor’s Individual Profile Layout</a:t>
            </a:r>
          </a:p>
        </p:txBody>
      </p:sp>
      <p:sp>
        <p:nvSpPr>
          <p:cNvPr id="15" name="Callout: Bent Line 14">
            <a:extLst>
              <a:ext uri="{FF2B5EF4-FFF2-40B4-BE49-F238E27FC236}">
                <a16:creationId xmlns:a16="http://schemas.microsoft.com/office/drawing/2014/main" id="{DA852CE7-35FB-465A-8EB2-09109643C68C}"/>
              </a:ext>
            </a:extLst>
          </p:cNvPr>
          <p:cNvSpPr/>
          <p:nvPr/>
        </p:nvSpPr>
        <p:spPr>
          <a:xfrm>
            <a:off x="6459724" y="3569741"/>
            <a:ext cx="2222090" cy="902110"/>
          </a:xfrm>
          <a:prstGeom prst="borderCallout2">
            <a:avLst>
              <a:gd name="adj1" fmla="val 50143"/>
              <a:gd name="adj2" fmla="val -202"/>
              <a:gd name="adj3" fmla="val 50171"/>
              <a:gd name="adj4" fmla="val -37004"/>
              <a:gd name="adj5" fmla="val 106537"/>
              <a:gd name="adj6" fmla="val -1520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Sections expand and collapse</a:t>
            </a: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7FEA0815-EC73-4F9F-8070-BE5CF1E97BBB}"/>
              </a:ext>
            </a:extLst>
          </p:cNvPr>
          <p:cNvCxnSpPr>
            <a:cxnSpLocks/>
            <a:stCxn id="15" idx="2"/>
          </p:cNvCxnSpPr>
          <p:nvPr/>
        </p:nvCxnSpPr>
        <p:spPr>
          <a:xfrm rot="10800000">
            <a:off x="4831010" y="2805968"/>
            <a:ext cx="1628715" cy="1214829"/>
          </a:xfrm>
          <a:prstGeom prst="bentConnector3">
            <a:avLst>
              <a:gd name="adj1" fmla="val 50000"/>
            </a:avLst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6C446C3-7ADF-430D-8997-C2857470DEF2}"/>
              </a:ext>
            </a:extLst>
          </p:cNvPr>
          <p:cNvSpPr/>
          <p:nvPr/>
        </p:nvSpPr>
        <p:spPr>
          <a:xfrm>
            <a:off x="1135228" y="2805953"/>
            <a:ext cx="1940207" cy="3784888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bIns="0" rtlCol="0" anchor="b" anchorCtr="0"/>
          <a:lstStyle/>
          <a:p>
            <a:pPr algn="ctr"/>
            <a:r>
              <a:rPr lang="en-US" sz="2800" b="1" dirty="0"/>
              <a:t>NEW</a:t>
            </a:r>
            <a:r>
              <a:rPr lang="en-US" sz="2800" b="1" i="1" dirty="0"/>
              <a:t>!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79CAB58-02CD-4544-8DE5-21769E0DA800}"/>
              </a:ext>
            </a:extLst>
          </p:cNvPr>
          <p:cNvSpPr/>
          <p:nvPr/>
        </p:nvSpPr>
        <p:spPr>
          <a:xfrm>
            <a:off x="4681380" y="1927411"/>
            <a:ext cx="1940207" cy="878542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 anchorCtr="0"/>
          <a:lstStyle/>
          <a:p>
            <a:pPr algn="ctr"/>
            <a:r>
              <a:rPr lang="en-US" sz="2800" b="1" dirty="0"/>
              <a:t>NEW</a:t>
            </a:r>
            <a:r>
              <a:rPr lang="en-US" sz="2800" b="1" i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27044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DI 2018 colors">
      <a:dk1>
        <a:sysClr val="windowText" lastClr="000000"/>
      </a:dk1>
      <a:lt1>
        <a:sysClr val="window" lastClr="FFFFFF"/>
      </a:lt1>
      <a:dk2>
        <a:srgbClr val="444444"/>
      </a:dk2>
      <a:lt2>
        <a:srgbClr val="F3F3F3"/>
      </a:lt2>
      <a:accent1>
        <a:srgbClr val="124C95"/>
      </a:accent1>
      <a:accent2>
        <a:srgbClr val="77B800"/>
      </a:accent2>
      <a:accent3>
        <a:srgbClr val="FFC000"/>
      </a:accent3>
      <a:accent4>
        <a:srgbClr val="C00000"/>
      </a:accent4>
      <a:accent5>
        <a:srgbClr val="FF8300"/>
      </a:accent5>
      <a:accent6>
        <a:srgbClr val="3ABFEF"/>
      </a:accent6>
      <a:hlink>
        <a:srgbClr val="00B3CA"/>
      </a:hlink>
      <a:folHlink>
        <a:srgbClr val="FF6586"/>
      </a:folHlink>
    </a:clrScheme>
    <a:fontScheme name="TDI STD PPT">
      <a:majorFont>
        <a:latin typeface="Raleway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vider Training DRAFT" id="{FD7D9E31-2E5B-4D77-AA85-FD259A46CE96}" vid="{660D870A-78A7-41D3-B47B-78ED67DBF7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Provider Training DRAFT</Template>
  <TotalTime>2499</TotalTime>
  <Words>547</Words>
  <Application>Microsoft Office PowerPoint</Application>
  <PresentationFormat>On-screen Show (4:3)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Raleway SemiBold</vt:lpstr>
      <vt:lpstr>Segoe UI</vt:lpstr>
      <vt:lpstr>Calibri</vt:lpstr>
      <vt:lpstr>Segoe UI Semibold</vt:lpstr>
      <vt:lpstr>Courier New</vt:lpstr>
      <vt:lpstr>Wingdings</vt:lpstr>
      <vt:lpstr>Arial</vt:lpstr>
      <vt:lpstr>Office Theme</vt:lpstr>
      <vt:lpstr>Provider System Changes</vt:lpstr>
      <vt:lpstr>Move to TXCOMP</vt:lpstr>
      <vt:lpstr>Move to TXCOMP</vt:lpstr>
      <vt:lpstr>TXCOMP Passwords</vt:lpstr>
      <vt:lpstr>New!</vt:lpstr>
      <vt:lpstr>Designated Doctor Agent Relationships</vt:lpstr>
      <vt:lpstr>TXCOMP Terminology </vt:lpstr>
      <vt:lpstr>Doctor’s Individual Profile Layout</vt:lpstr>
      <vt:lpstr>Doctor’s Individual Profile Layout</vt:lpstr>
      <vt:lpstr>Designated Doctor Agents</vt:lpstr>
      <vt:lpstr>Selecting a Designated Doctor Agent</vt:lpstr>
      <vt:lpstr>Doctor: Agent Selection</vt:lpstr>
      <vt:lpstr>How to get help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Provider System Changes for Designated Doctors</dc:title>
  <dc:subject>Provider System Changes for Designated Doctors</dc:subject>
  <dc:creator>DWC</dc:creator>
  <cp:keywords>TXCOMP, Provider, eClaims</cp:keywords>
  <cp:lastModifiedBy>Susan Criner</cp:lastModifiedBy>
  <cp:revision>81</cp:revision>
  <cp:lastPrinted>2018-10-30T16:05:55Z</cp:lastPrinted>
  <dcterms:created xsi:type="dcterms:W3CDTF">2019-05-01T20:10:39Z</dcterms:created>
  <dcterms:modified xsi:type="dcterms:W3CDTF">2019-08-19T17:50:54Z</dcterms:modified>
</cp:coreProperties>
</file>